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9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</p:sldIdLst>
  <p:sldSz cx="36576000" cy="20574000"/>
  <p:notesSz cx="6858000" cy="9144000"/>
  <p:embeddedFontLst>
    <p:embeddedFont>
      <p:font typeface="NVIDIA Sans" panose="020B0503020203020204" pitchFamily="34" charset="0"/>
      <p:regular r:id="rId200"/>
      <p:bold r:id="rId201"/>
      <p:italic r:id="rId202"/>
      <p:boldItalic r:id="rId203"/>
    </p:embeddedFont>
    <p:embeddedFont>
      <p:font typeface="NVIDIA Sans Light" panose="020B0303020203020204" pitchFamily="34" charset="0"/>
      <p:regular r:id="rId204"/>
      <p:bold r:id="rId205"/>
      <p:italic r:id="rId206"/>
      <p:boldItalic r:id="rId207"/>
    </p:embeddedFont>
    <p:embeddedFont>
      <p:font typeface="NVIDIA Sans Medium" panose="020B0603020203020204" pitchFamily="34" charset="0"/>
      <p:regular r:id="rId208"/>
      <p:bold r:id="rId209"/>
      <p:italic r:id="rId210"/>
      <p:boldItalic r:id="rId211"/>
    </p:embeddedFont>
    <p:embeddedFont>
      <p:font typeface="Roboto Mono" panose="00000009000000000000" pitchFamily="49" charset="0"/>
      <p:regular r:id="rId212"/>
      <p:bold r:id="rId213"/>
      <p:italic r:id="rId214"/>
      <p:boldItalic r:id="rId2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40DE62-9094-44FD-8970-8892B9DCAA05}">
  <a:tblStyle styleId="{E140DE62-9094-44FD-8970-8892B9DCAA05}" styleName="Table_0">
    <a:wholeTbl>
      <a:tcTxStyle b="off" i="off">
        <a:font>
          <a:latin typeface="NVIDIA Sans"/>
          <a:ea typeface="NVIDIA Sans"/>
          <a:cs typeface="NVIDIA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DEA"/>
          </a:solidFill>
        </a:fill>
      </a:tcStyle>
    </a:wholeTbl>
    <a:band1H>
      <a:tcTxStyle/>
      <a:tcStyle>
        <a:tcBdr/>
        <a:fill>
          <a:solidFill>
            <a:srgbClr val="CAD8D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8D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NVIDIA Sans"/>
          <a:ea typeface="NVIDIA Sans"/>
          <a:cs typeface="NVIDIA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BAC52ED-5CA1-42F8-840E-79681DBE83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8" d="100"/>
          <a:sy n="28" d="100"/>
        </p:scale>
        <p:origin x="16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8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9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font" Target="fonts/font15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10.fntdata"/><Relationship Id="rId190" Type="http://schemas.openxmlformats.org/officeDocument/2006/relationships/slide" Target="slides/slide189.xml"/><Relationship Id="rId204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1.fntdata"/><Relationship Id="rId215" Type="http://schemas.openxmlformats.org/officeDocument/2006/relationships/font" Target="fonts/font16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12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font" Target="fonts/font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13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font" Target="fonts/font3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notesMaster" Target="notesMasters/notesMaster1.xml"/><Relationship Id="rId203" Type="http://schemas.openxmlformats.org/officeDocument/2006/relationships/font" Target="fonts/font4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7" name="Google Shape;7;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7346" y="8736014"/>
            <a:ext cx="963023" cy="3317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8c67cd29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8c67cd29f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5" name="Google Shape;465;g248c67cd29f_0_10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48c67cd29f_2_5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g248c67cd29f_2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48c67cd29f_2_9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g248c67cd29f_2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248c67cd29f_2_5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g248c67cd29f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248c67cd29f_2_5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08" name="Google Shape;1308;g248c67cd29f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48c67cd29f_2_5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g248c67cd29f_2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5e33a478f7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24" name="Google Shape;1324;g25e33a478f7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48c67cd29f_2_4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g248c67cd29f_2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48c67cd29f_2_5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g248c67cd29f_2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5e33a478f7_7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g25e33a478f7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248c67cd29f_2_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g248c67cd29f_2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48c67cd29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48c67cd29f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248c67cd29f_0_122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48c67cd29f_2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g248c67cd29f_2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48c67cd29f_2_6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g248c67cd29f_2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5e33a478f7_7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g25e33a478f7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48c67cd29f_2_7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g248c67cd29f_2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5e33a478f7_7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19" name="Google Shape;1419;g25e33a478f7_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48c67cd29f_2_7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34" name="Google Shape;1434;g248c67cd29f_2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5e33a478f7_7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42" name="Google Shape;1442;g25e33a478f7_7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48c67cd29f_2_7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49" name="Google Shape;1449;g248c67cd29f_2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48c67cd29f_2_7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g248c67cd29f_2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48e58ebbe4_1_8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g248e58ebbe4_1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8c67cd29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48c67cd29f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248c67cd29f_0_11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8fd11f0d50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g28fd11f0d5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8fd11f0d50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g28fd11f0d50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8fd11f0d50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02" name="Google Shape;1502;g28fd11f0d50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8fd11f0d50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14" name="Google Shape;1514;g28fd11f0d50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48c67cd29f_2_8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g248c67cd29f_2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48c67cd29f_2_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g248c67cd29f_2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92db4ba243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g292db4ba243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48c67cd29f_2_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g248c67cd29f_2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48c67cd29f_2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g248c67cd29f_2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248c67cd29f_2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66" name="Google Shape;1566;g248c67cd29f_2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8c67cd29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48c67cd29f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248c67cd29f_0_13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248c67cd29f_2_8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g248c67cd29f_2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248c67cd29f_2_8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g248c67cd29f_2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48e58ebbe4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g248e58ebbe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48e58ebbe4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g248e58ebbe4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25e33a478f7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g25e33a478f7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248e58ebbe4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g248e58ebbe4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5e33a478f7_8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g25e33a478f7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5e33a478f7_8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g25e33a478f7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25e33a478f7_8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g25e33a478f7_8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8c67cd29f_2_9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65" name="Google Shape;1665;g248c67cd29f_2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48c67cd29f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48c67cd29f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248c67cd29f_0_198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248e58ebbe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73" name="Google Shape;1673;g248e58ebb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248e58ebbe4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81" name="Google Shape;1681;g248e58ebbe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248e58ebbe4_1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90" name="Google Shape;1690;g248e58ebbe4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48e58ebbe4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700" name="Google Shape;1700;g248e58ebbe4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248e58ebbe4_1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g248e58ebbe4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248e58ebbe4_1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725" name="Google Shape;1725;g248e58ebbe4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5e33a478f7_8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g25e33a478f7_8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48e58ebbe4_1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g248e58ebbe4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48e58ebbe4_1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766" name="Google Shape;1766;g248e58ebbe4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248e58ebbe4_1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g248e58ebbe4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48c67cd29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48c67cd29f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248c67cd29f_0_140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248e58ebbe4_1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g248e58ebbe4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248e58ebbe4_1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794" name="Google Shape;1794;g248e58ebbe4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25e33a478f7_8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g25e33a478f7_8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248e58ebbe4_1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17" name="Google Shape;1817;g248e58ebbe4_1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248e58ebbe4_1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g248e58ebbe4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248e58ebbe4_1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g248e58ebbe4_1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29200ab485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73" name="Google Shape;1873;g29200ab48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248e58ebbe4_1_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g248e58ebbe4_1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248e58ebbe4_1_5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g248e58ebbe4_1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248e58ebbe4_1_5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g248e58ebbe4_1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48c67cd29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48c67cd29f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248c67cd29f_0_179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248e58ebbe4_1_5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1937" name="Google Shape;1937;g248e58ebbe4_1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48e58ebbe4_1_5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g248e58ebbe4_1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248e58ebbe4_1_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g248e58ebbe4_1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48e58ebbe4_1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g248e58ebbe4_1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248e58ebbe4_1_5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g248e58ebbe4_1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248e58ebbe4_1_6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g248e58ebbe4_1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24c3462c1f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g24c3462c1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248e58ebbe4_1_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g248e58ebbe4_1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248e58ebbe4_1_6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g248e58ebbe4_1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248e58ebbe4_1_7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g248e58ebbe4_1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8c67cd29f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48c67cd29f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248c67cd29f_0_207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248e58ebbe4_1_7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g248e58ebbe4_1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248e58ebbe4_1_1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g248e58ebbe4_1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29200ab4852_0_3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2068" name="Google Shape;2068;g29200ab4852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248e58ebbe4_1_10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g248e58ebbe4_1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29200ab4852_0_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g29200ab4852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248e58ebbe4_1_1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g248e58ebbe4_1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248e58ebbe4_1_1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g248e58ebbe4_1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25e33a478f7_8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g25e33a478f7_8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29200ab4852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2151" name="Google Shape;2151;g29200ab485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9200ab4852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g29200ab485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8c67cd29f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48c67cd29f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29200ab4852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endParaRPr/>
          </a:p>
        </p:txBody>
      </p:sp>
      <p:sp>
        <p:nvSpPr>
          <p:cNvPr id="2194" name="Google Shape;2194;g29200ab485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29200ab4852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g29200ab485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248e58ebbe4_1_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234" name="Google Shape;2234;g248e58ebbe4_1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248e58ebbe4_1_9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g248e58ebbe4_1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248e58ebbe4_1_9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254" name="Google Shape;2254;g248e58ebbe4_1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248e58ebbe4_1_10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g248e58ebbe4_1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292db4ba243_1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292db4ba243_17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g292db4ba243_17_26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186</a:t>
            </a:fld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248e58ebbe4_1_10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g248e58ebbe4_1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248e58ebbe4_1_10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g248e58ebbe4_1_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248e58ebbe4_1_10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g248e58ebbe4_1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48c67cd29f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48c67cd29f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248e58ebbe4_1_1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248e58ebbe4_1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29200ab4852_0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g29200ab4852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285edb59c28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g285edb59c2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28fd11f0d50_4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g28fd11f0d50_4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28fd11f0d50_4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g28fd11f0d50_4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28fd11f0d50_4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g28fd11f0d50_4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28fd11f0d50_4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g28fd11f0d50_4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28fd11f0d50_4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7" name="Google Shape;2477;g28fd11f0d50_4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g28fd11f0d50_4_176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48c67cd29f_0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248c67cd29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8c67cd29f_0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248c67cd29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8c67cd29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248c67cd29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5e2b8549ea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25e2b8549e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48e58ebbe4_1_10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248e58ebbe4_1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48c67cd29f_0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248c67cd29f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5e2b8549ea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25e2b8549e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e2b8549ea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25e2b8549e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48c67cd29f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248c67cd29f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48c67cd29f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248c67cd29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200ab4852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  <p:sp>
        <p:nvSpPr>
          <p:cNvPr id="382" name="Google Shape;382;g29200ab4852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48c67cd29f_0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48c67cd29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48c67cd29f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67" name="Google Shape;667;g248c67cd29f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48c67cd29f_0_3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248c67cd29f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48c67cd29f_0_3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84" name="Google Shape;684;g248c67cd29f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48c67cd29f_0_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248c67cd29f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48c67cd29f_0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99" name="Google Shape;699;g248c67cd29f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48c67cd29f_0_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248c67cd29f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48c67cd29f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248c67cd29f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48c67cd29f_0_4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248c67cd29f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48c67cd29f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248c67cd29f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8c67cd29f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48c67cd29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48c67cd29f_2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46" name="Google Shape;746;g248c67cd29f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48c67cd29f_0_3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endParaRPr/>
          </a:p>
        </p:txBody>
      </p:sp>
      <p:sp>
        <p:nvSpPr>
          <p:cNvPr id="753" name="Google Shape;753;g248c67cd29f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48c67cd29f_2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248c67cd29f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48c67cd29f_2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66" name="Google Shape;766;g248c67cd29f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8c67cd29f_2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248c67cd29f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48c67cd29f_2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91" name="Google Shape;791;g248c67cd29f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5e2b8549ea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25e2b8549e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48c67cd29f_2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248c67cd29f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5e2b8549ea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25e2b8549e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48c67cd29f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248c67cd29f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8c67cd29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48c67cd29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248c67cd29f_0_32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48c67cd29f_2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g248c67cd29f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48c67cd29f_2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248c67cd29f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48c67cd29f_2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248c67cd29f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48c67cd29f_2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58" name="Google Shape;858;g248c67cd29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48c67cd29f_2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g248c67cd29f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48c67cd29f_2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248c67cd29f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48c67cd29f_2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79" name="Google Shape;879;g248c67cd29f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48c67cd29f_2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6" name="Google Shape;886;g248c67cd29f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48c67cd29f_2_8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93" name="Google Shape;893;g248c67cd29f_2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48c67cd29f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g248c67cd29f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8c67cd29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48c67cd29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248c67cd29f_0_62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48c67cd29f_2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g248c67cd29f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48c67cd29f_2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21" name="Google Shape;921;g248c67cd29f_2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48c67cd29f_2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33" name="Google Shape;933;g248c67cd29f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48c67cd29f_2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g248c67cd29f_2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48c67cd29f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g248c67cd29f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48c67cd29f_2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g248c67cd29f_2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48c67cd29f_2_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68" name="Google Shape;968;g248c67cd29f_2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48c67cd29f_2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77" name="Google Shape;977;g248c67cd29f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48c67cd29f_2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g248c67cd29f_2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48c67cd29f_2_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91" name="Google Shape;991;g248c67cd29f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200ab4852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9200ab4852_0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29200ab4852_0_362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48c67cd29f_2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g248c67cd29f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48c67cd29f_2_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g248c67cd29f_2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48c67cd29f_2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248c67cd29f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48c67cd29f_2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23" name="Google Shape;1023;g248c67cd29f_2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48c67cd29f_2_3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31" name="Google Shape;1031;g248c67cd29f_2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48c67cd29f_2_3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38" name="Google Shape;1038;g248c67cd29f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48c67cd29f_2_3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46" name="Google Shape;1046;g248c67cd29f_2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48c67cd29f_2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g248c67cd29f_2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48c67cd29f_2_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g248c67cd29f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48c67cd29f_2_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67" name="Google Shape;1067;g248c67cd29f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48e58ebbe4_1_10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g248e58ebbe4_1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4aa478574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g24aa47857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5e2b8549ea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25e2b8549e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5e2b8549ea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g25e2b8549e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48c67cd29f_2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g248c67cd29f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92db4ba243_1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92db4ba243_17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g292db4ba243_17_1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48c67cd29f_2_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40" name="Google Shape;1140;g248c67cd29f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48c67cd29f_2_4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g248c67cd29f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48c67cd29f_2_4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56" name="Google Shape;1156;g248c67cd29f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48c67cd29f_2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g248c67cd29f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8c67cd29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48c67cd29f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48c67cd29f_0_86:notes"/>
          <p:cNvSpPr txBox="1">
            <a:spLocks noGrp="1"/>
          </p:cNvSpPr>
          <p:nvPr>
            <p:ph type="sldNum" idx="12"/>
          </p:nvPr>
        </p:nvSpPr>
        <p:spPr>
          <a:xfrm>
            <a:off x="0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5e2b8549ea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g25e2b8549e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48c67cd29f_2_4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1" name="Google Shape;1181;g248c67cd29f_2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8fd11f0d50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8" name="Google Shape;1188;g28fd11f0d5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5e2b8549ea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g25e2b8549e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8fd11f0d50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11" name="Google Shape;1211;g28fd11f0d5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48c67cd29f_2_5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g248c67cd29f_2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5e2b8549ea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g25e2b8549e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9200ab4852_0_3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g29200ab485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9200ab4852_0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57" name="Google Shape;1257;g29200ab4852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48c67cd29f_2_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g248c67cd29f_2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t Testing Layout">
  <p:cSld name="Font Testing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000920" y="10556523"/>
            <a:ext cx="11020290" cy="74920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b="1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7422" y="10556523"/>
            <a:ext cx="11022523" cy="786452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15951796" y="11141440"/>
            <a:ext cx="9273032" cy="255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4"/>
          </p:nvPr>
        </p:nvSpPr>
        <p:spPr>
          <a:xfrm>
            <a:off x="15951796" y="13730012"/>
            <a:ext cx="9273032" cy="255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VIDIA Sans"/>
              <a:buNone/>
              <a:defRPr sz="96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 descr="A green curved lines with a bright light behind the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08" r="51135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Image Layout">
  <p:cSld name="Single Image Layo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>
            <a:spLocks noGrp="1"/>
          </p:cNvSpPr>
          <p:nvPr>
            <p:ph type="pic" idx="2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12"/>
          <p:cNvSpPr txBox="1">
            <a:spLocks noGrp="1"/>
          </p:cNvSpPr>
          <p:nvPr>
            <p:ph type="body" idx="3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4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/ Text">
  <p:cSld name="Image w/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body" idx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13"/>
          <p:cNvSpPr txBox="1">
            <a:spLocks noGrp="1"/>
          </p:cNvSpPr>
          <p:nvPr>
            <p:ph type="body" idx="3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4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5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">
  <p:cSld name="2-up Imag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4"/>
          <p:cNvSpPr>
            <a:spLocks noGrp="1"/>
          </p:cNvSpPr>
          <p:nvPr>
            <p:ph type="pic" idx="3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4"/>
          <p:cNvSpPr txBox="1">
            <a:spLocks noGrp="1"/>
          </p:cNvSpPr>
          <p:nvPr>
            <p:ph type="body" idx="4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5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6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7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up Image Layout with Bullets">
  <p:cSld name="2-up Image Layout with Bulle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>
            <a:spLocks noGrp="1"/>
          </p:cNvSpPr>
          <p:nvPr>
            <p:ph type="pic" idx="2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5"/>
          <p:cNvSpPr txBox="1">
            <a:spLocks noGrp="1"/>
          </p:cNvSpPr>
          <p:nvPr>
            <p:ph type="body" idx="3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>
            <a:spLocks noGrp="1"/>
          </p:cNvSpPr>
          <p:nvPr>
            <p:ph type="pic" idx="4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5"/>
          <p:cNvSpPr txBox="1">
            <a:spLocks noGrp="1"/>
          </p:cNvSpPr>
          <p:nvPr>
            <p:ph type="body" idx="5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6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7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8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9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up Image">
  <p:cSld name="3-up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>
            <a:spLocks noGrp="1"/>
          </p:cNvSpPr>
          <p:nvPr>
            <p:ph type="pic" idx="2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6"/>
          <p:cNvSpPr>
            <a:spLocks noGrp="1"/>
          </p:cNvSpPr>
          <p:nvPr>
            <p:ph type="pic" idx="3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6"/>
          <p:cNvSpPr>
            <a:spLocks noGrp="1"/>
          </p:cNvSpPr>
          <p:nvPr>
            <p:ph type="pic" idx="4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16"/>
          <p:cNvSpPr txBox="1">
            <a:spLocks noGrp="1"/>
          </p:cNvSpPr>
          <p:nvPr>
            <p:ph type="body" idx="5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6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7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8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9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3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up Image">
  <p:cSld name="4-up Imag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>
            <a:spLocks noGrp="1"/>
          </p:cNvSpPr>
          <p:nvPr>
            <p:ph type="pic" idx="2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7"/>
          <p:cNvSpPr>
            <a:spLocks noGrp="1"/>
          </p:cNvSpPr>
          <p:nvPr>
            <p:ph type="pic" idx="3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7"/>
          <p:cNvSpPr>
            <a:spLocks noGrp="1"/>
          </p:cNvSpPr>
          <p:nvPr>
            <p:ph type="pic" idx="4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7"/>
          <p:cNvSpPr>
            <a:spLocks noGrp="1"/>
          </p:cNvSpPr>
          <p:nvPr>
            <p:ph type="pic" idx="5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7"/>
          <p:cNvSpPr txBox="1">
            <a:spLocks noGrp="1"/>
          </p:cNvSpPr>
          <p:nvPr>
            <p:ph type="body" idx="6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7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8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9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3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4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5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6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-up Image">
  <p:cSld name="5-up Imag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>
            <a:spLocks noGrp="1"/>
          </p:cNvSpPr>
          <p:nvPr>
            <p:ph type="pic" idx="2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8"/>
          <p:cNvSpPr>
            <a:spLocks noGrp="1"/>
          </p:cNvSpPr>
          <p:nvPr>
            <p:ph type="pic" idx="3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8"/>
          <p:cNvSpPr>
            <a:spLocks noGrp="1"/>
          </p:cNvSpPr>
          <p:nvPr>
            <p:ph type="pic" idx="4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5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6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7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8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9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>
            <a:spLocks noGrp="1"/>
          </p:cNvSpPr>
          <p:nvPr>
            <p:ph type="pic" idx="13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8"/>
          <p:cNvSpPr>
            <a:spLocks noGrp="1"/>
          </p:cNvSpPr>
          <p:nvPr>
            <p:ph type="pic" idx="14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8"/>
          <p:cNvSpPr txBox="1">
            <a:spLocks noGrp="1"/>
          </p:cNvSpPr>
          <p:nvPr>
            <p:ph type="body" idx="15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6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7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body" idx="18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body" idx="19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-up Image">
  <p:cSld name="6-up Imag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>
            <a:spLocks noGrp="1"/>
          </p:cNvSpPr>
          <p:nvPr>
            <p:ph type="pic" idx="2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9"/>
          <p:cNvSpPr>
            <a:spLocks noGrp="1"/>
          </p:cNvSpPr>
          <p:nvPr>
            <p:ph type="pic" idx="3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9"/>
          <p:cNvSpPr>
            <a:spLocks noGrp="1"/>
          </p:cNvSpPr>
          <p:nvPr>
            <p:ph type="pic" idx="4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5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6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7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8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9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>
            <a:spLocks noGrp="1"/>
          </p:cNvSpPr>
          <p:nvPr>
            <p:ph type="pic" idx="13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9"/>
          <p:cNvSpPr>
            <a:spLocks noGrp="1"/>
          </p:cNvSpPr>
          <p:nvPr>
            <p:ph type="pic" idx="14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9"/>
          <p:cNvSpPr>
            <a:spLocks noGrp="1"/>
          </p:cNvSpPr>
          <p:nvPr>
            <p:ph type="pic" idx="15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9"/>
          <p:cNvSpPr txBox="1">
            <a:spLocks noGrp="1"/>
          </p:cNvSpPr>
          <p:nvPr>
            <p:ph type="body" idx="16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7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body" idx="18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body" idx="19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20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2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body" idx="22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-up Image">
  <p:cSld name="7-up Imag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2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3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4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>
            <a:spLocks noGrp="1"/>
          </p:cNvSpPr>
          <p:nvPr>
            <p:ph type="pic" idx="5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0"/>
          <p:cNvSpPr>
            <a:spLocks noGrp="1"/>
          </p:cNvSpPr>
          <p:nvPr>
            <p:ph type="pic" idx="6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0"/>
          <p:cNvSpPr>
            <a:spLocks noGrp="1"/>
          </p:cNvSpPr>
          <p:nvPr>
            <p:ph type="pic" idx="7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0"/>
          <p:cNvSpPr txBox="1">
            <a:spLocks noGrp="1"/>
          </p:cNvSpPr>
          <p:nvPr>
            <p:ph type="body" idx="8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9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80" name="Google Shape;180;p20"/>
          <p:cNvSpPr>
            <a:spLocks noGrp="1"/>
          </p:cNvSpPr>
          <p:nvPr>
            <p:ph type="pic" idx="13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20"/>
          <p:cNvSpPr>
            <a:spLocks noGrp="1"/>
          </p:cNvSpPr>
          <p:nvPr>
            <p:ph type="pic" idx="14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0"/>
          <p:cNvSpPr>
            <a:spLocks noGrp="1"/>
          </p:cNvSpPr>
          <p:nvPr>
            <p:ph type="pic" idx="15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20"/>
          <p:cNvSpPr>
            <a:spLocks noGrp="1"/>
          </p:cNvSpPr>
          <p:nvPr>
            <p:ph type="pic" idx="16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20"/>
          <p:cNvSpPr txBox="1">
            <a:spLocks noGrp="1"/>
          </p:cNvSpPr>
          <p:nvPr>
            <p:ph type="body" idx="17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8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19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20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2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22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23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body" idx="24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body" idx="25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Bullets">
  <p:cSld name="Title, Subtitle, Bulle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-up Image">
  <p:cSld name="8-up Imag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>
            <a:spLocks noGrp="1"/>
          </p:cNvSpPr>
          <p:nvPr>
            <p:ph type="pic" idx="2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1"/>
          <p:cNvSpPr>
            <a:spLocks noGrp="1"/>
          </p:cNvSpPr>
          <p:nvPr>
            <p:ph type="pic" idx="3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1"/>
          <p:cNvSpPr>
            <a:spLocks noGrp="1"/>
          </p:cNvSpPr>
          <p:nvPr>
            <p:ph type="pic" idx="4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21"/>
          <p:cNvSpPr>
            <a:spLocks noGrp="1"/>
          </p:cNvSpPr>
          <p:nvPr>
            <p:ph type="pic" idx="5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1"/>
          <p:cNvSpPr>
            <a:spLocks noGrp="1"/>
          </p:cNvSpPr>
          <p:nvPr>
            <p:ph type="pic" idx="6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21"/>
          <p:cNvSpPr>
            <a:spLocks noGrp="1"/>
          </p:cNvSpPr>
          <p:nvPr>
            <p:ph type="pic" idx="7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21"/>
          <p:cNvSpPr>
            <a:spLocks noGrp="1"/>
          </p:cNvSpPr>
          <p:nvPr>
            <p:ph type="pic" idx="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21"/>
          <p:cNvSpPr>
            <a:spLocks noGrp="1"/>
          </p:cNvSpPr>
          <p:nvPr>
            <p:ph type="pic" idx="9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4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body" idx="15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body" idx="17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body" idx="19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22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body" idx="23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body" idx="25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body" idx="27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-up Image">
  <p:cSld name="9-up Imag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body" idx="2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body" idx="3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4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>
            <a:spLocks noGrp="1"/>
          </p:cNvSpPr>
          <p:nvPr>
            <p:ph type="pic" idx="5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2"/>
          <p:cNvSpPr>
            <a:spLocks noGrp="1"/>
          </p:cNvSpPr>
          <p:nvPr>
            <p:ph type="pic" idx="6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2"/>
          <p:cNvSpPr>
            <a:spLocks noGrp="1"/>
          </p:cNvSpPr>
          <p:nvPr>
            <p:ph type="pic" idx="7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22"/>
          <p:cNvSpPr txBox="1">
            <a:spLocks noGrp="1"/>
          </p:cNvSpPr>
          <p:nvPr>
            <p:ph type="body" idx="8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body" idx="9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31" name="Google Shape;231;p22"/>
          <p:cNvSpPr>
            <a:spLocks noGrp="1"/>
          </p:cNvSpPr>
          <p:nvPr>
            <p:ph type="pic" idx="13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2"/>
          <p:cNvSpPr>
            <a:spLocks noGrp="1"/>
          </p:cNvSpPr>
          <p:nvPr>
            <p:ph type="pic" idx="14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2"/>
          <p:cNvSpPr>
            <a:spLocks noGrp="1"/>
          </p:cNvSpPr>
          <p:nvPr>
            <p:ph type="pic" idx="15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2"/>
          <p:cNvSpPr>
            <a:spLocks noGrp="1"/>
          </p:cNvSpPr>
          <p:nvPr>
            <p:ph type="pic" idx="16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22"/>
          <p:cNvSpPr>
            <a:spLocks noGrp="1"/>
          </p:cNvSpPr>
          <p:nvPr>
            <p:ph type="pic" idx="17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2"/>
          <p:cNvSpPr>
            <a:spLocks noGrp="1"/>
          </p:cNvSpPr>
          <p:nvPr>
            <p:ph type="pic" idx="18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22"/>
          <p:cNvSpPr txBox="1">
            <a:spLocks noGrp="1"/>
          </p:cNvSpPr>
          <p:nvPr>
            <p:ph type="body" idx="19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20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2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body" idx="22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23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body" idx="24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body" idx="25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body" idx="26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body" idx="27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8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29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30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3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-up Image">
  <p:cSld name="10-up Imag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>
            <a:spLocks noGrp="1"/>
          </p:cNvSpPr>
          <p:nvPr>
            <p:ph type="body" idx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3" name="Google Shape;253;p23"/>
          <p:cNvSpPr txBox="1">
            <a:spLocks noGrp="1"/>
          </p:cNvSpPr>
          <p:nvPr>
            <p:ph type="body" idx="2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body" idx="3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4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>
            <a:spLocks noGrp="1"/>
          </p:cNvSpPr>
          <p:nvPr>
            <p:ph type="pic" idx="5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3"/>
          <p:cNvSpPr>
            <a:spLocks noGrp="1"/>
          </p:cNvSpPr>
          <p:nvPr>
            <p:ph type="pic" idx="6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3"/>
          <p:cNvSpPr>
            <a:spLocks noGrp="1"/>
          </p:cNvSpPr>
          <p:nvPr>
            <p:ph type="pic" idx="7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3"/>
          <p:cNvSpPr txBox="1">
            <a:spLocks noGrp="1"/>
          </p:cNvSpPr>
          <p:nvPr>
            <p:ph type="body" idx="8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body" idx="9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61" name="Google Shape;261;p23"/>
          <p:cNvSpPr>
            <a:spLocks noGrp="1"/>
          </p:cNvSpPr>
          <p:nvPr>
            <p:ph type="pic" idx="13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23"/>
          <p:cNvSpPr>
            <a:spLocks noGrp="1"/>
          </p:cNvSpPr>
          <p:nvPr>
            <p:ph type="pic" idx="14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3"/>
          <p:cNvSpPr>
            <a:spLocks noGrp="1"/>
          </p:cNvSpPr>
          <p:nvPr>
            <p:ph type="pic" idx="15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3"/>
          <p:cNvSpPr>
            <a:spLocks noGrp="1"/>
          </p:cNvSpPr>
          <p:nvPr>
            <p:ph type="pic" idx="16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23"/>
          <p:cNvSpPr>
            <a:spLocks noGrp="1"/>
          </p:cNvSpPr>
          <p:nvPr>
            <p:ph type="pic" idx="17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3"/>
          <p:cNvSpPr>
            <a:spLocks noGrp="1"/>
          </p:cNvSpPr>
          <p:nvPr>
            <p:ph type="pic" idx="18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23"/>
          <p:cNvSpPr txBox="1">
            <a:spLocks noGrp="1"/>
          </p:cNvSpPr>
          <p:nvPr>
            <p:ph type="body" idx="19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body" idx="20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69" name="Google Shape;269;p23"/>
          <p:cNvSpPr txBox="1">
            <a:spLocks noGrp="1"/>
          </p:cNvSpPr>
          <p:nvPr>
            <p:ph type="body" idx="2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body" idx="22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body" idx="23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72" name="Google Shape;272;p23"/>
          <p:cNvSpPr txBox="1">
            <a:spLocks noGrp="1"/>
          </p:cNvSpPr>
          <p:nvPr>
            <p:ph type="body" idx="24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body" idx="25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body" idx="26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body" idx="27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body" idx="28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77" name="Google Shape;277;p23"/>
          <p:cNvSpPr>
            <a:spLocks noGrp="1"/>
          </p:cNvSpPr>
          <p:nvPr>
            <p:ph type="pic" idx="29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23"/>
          <p:cNvSpPr txBox="1">
            <a:spLocks noGrp="1"/>
          </p:cNvSpPr>
          <p:nvPr>
            <p:ph type="body" idx="30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79" name="Google Shape;279;p23"/>
          <p:cNvSpPr txBox="1">
            <a:spLocks noGrp="1"/>
          </p:cNvSpPr>
          <p:nvPr>
            <p:ph type="body" idx="3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0" name="Google Shape;280;p23"/>
          <p:cNvSpPr txBox="1">
            <a:spLocks noGrp="1"/>
          </p:cNvSpPr>
          <p:nvPr>
            <p:ph type="body" idx="32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"/>
              <a:buNone/>
              <a:defRPr sz="40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body" idx="33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VIDIA Sans"/>
              <a:buNone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  <a:defRPr sz="4000" b="1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3"/>
          <p:cNvSpPr txBox="1">
            <a:spLocks noGrp="1"/>
          </p:cNvSpPr>
          <p:nvPr>
            <p:ph type="body" idx="34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Image Left - Text Righ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>
            <a:spLocks noGrp="1"/>
          </p:cNvSpPr>
          <p:nvPr>
            <p:ph type="pic" idx="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19129248" y="302065"/>
            <a:ext cx="14639544" cy="336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body" idx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body" idx="3"/>
          </p:nvPr>
        </p:nvSpPr>
        <p:spPr>
          <a:xfrm>
            <a:off x="19129248" y="3731768"/>
            <a:ext cx="14639544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289" name="Google Shape;289;p24"/>
          <p:cNvCxnSpPr/>
          <p:nvPr/>
        </p:nvCxnSpPr>
        <p:spPr>
          <a:xfrm>
            <a:off x="16413162" y="5693228"/>
            <a:ext cx="17282478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 NO SUBTITLE">
  <p:cSld name="Image Left - Text Right NO SUBTITLE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>
            <a:spLocks noGrp="1"/>
          </p:cNvSpPr>
          <p:nvPr>
            <p:ph type="body" idx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cxnSp>
        <p:nvCxnSpPr>
          <p:cNvPr id="292" name="Google Shape;292;p25"/>
          <p:cNvCxnSpPr/>
          <p:nvPr/>
        </p:nvCxnSpPr>
        <p:spPr>
          <a:xfrm>
            <a:off x="16413162" y="5693228"/>
            <a:ext cx="17282478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3" name="Google Shape;293;p25"/>
          <p:cNvSpPr txBox="1">
            <a:spLocks noGrp="1"/>
          </p:cNvSpPr>
          <p:nvPr>
            <p:ph type="title"/>
          </p:nvPr>
        </p:nvSpPr>
        <p:spPr>
          <a:xfrm>
            <a:off x="19129248" y="1218776"/>
            <a:ext cx="14639544" cy="336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5"/>
          <p:cNvSpPr>
            <a:spLocks noGrp="1"/>
          </p:cNvSpPr>
          <p:nvPr>
            <p:ph type="pic" idx="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NO SUBTITLE - Image Right">
  <p:cSld name="Text Left NO SUBTITLE - Image Righ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/>
          <p:nvPr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title"/>
          </p:nvPr>
        </p:nvSpPr>
        <p:spPr>
          <a:xfrm>
            <a:off x="2596896" y="1218776"/>
            <a:ext cx="14639544" cy="336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6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299" name="Google Shape;299;p26"/>
          <p:cNvGrpSpPr/>
          <p:nvPr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300" name="Google Shape;300;p26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301" name="Google Shape;301;p26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2" name="Google Shape;302;p26"/>
          <p:cNvCxnSpPr/>
          <p:nvPr/>
        </p:nvCxnSpPr>
        <p:spPr>
          <a:xfrm>
            <a:off x="0" y="5693228"/>
            <a:ext cx="1723644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26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6"/>
          <p:cNvSpPr txBox="1"/>
          <p:nvPr/>
        </p:nvSpPr>
        <p:spPr>
          <a:xfrm>
            <a:off x="2596896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2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NO BULLETS - Image Right ">
  <p:cSld name="Text Left NO BULLETS - Image Right 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/>
          <p:nvPr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2596896" y="6829593"/>
            <a:ext cx="12143232" cy="336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body" idx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309" name="Google Shape;309;p27"/>
          <p:cNvGrpSpPr/>
          <p:nvPr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310" name="Google Shape;310;p27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311" name="Google Shape;311;p27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27"/>
          <p:cNvSpPr>
            <a:spLocks noGrp="1"/>
          </p:cNvSpPr>
          <p:nvPr>
            <p:ph type="pic" idx="2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27"/>
          <p:cNvSpPr txBox="1"/>
          <p:nvPr/>
        </p:nvSpPr>
        <p:spPr>
          <a:xfrm>
            <a:off x="2596896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2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TITLE ONLY - Image Right">
  <p:cSld name="Text Left TITLE ONLY - Image Righ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/>
          <p:nvPr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16" name="Google Shape;316;p28"/>
          <p:cNvSpPr>
            <a:spLocks noGrp="1"/>
          </p:cNvSpPr>
          <p:nvPr>
            <p:ph type="pic" idx="2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8"/>
          <p:cNvSpPr txBox="1">
            <a:spLocks noGrp="1"/>
          </p:cNvSpPr>
          <p:nvPr>
            <p:ph type="title"/>
          </p:nvPr>
        </p:nvSpPr>
        <p:spPr>
          <a:xfrm>
            <a:off x="2596896" y="8604153"/>
            <a:ext cx="12179806" cy="336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8" name="Google Shape;318;p28"/>
          <p:cNvGrpSpPr/>
          <p:nvPr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319" name="Google Shape;319;p28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320" name="Google Shape;320;p28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28"/>
          <p:cNvSpPr txBox="1"/>
          <p:nvPr/>
        </p:nvSpPr>
        <p:spPr>
          <a:xfrm>
            <a:off x="2596896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2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 Layout">
  <p:cSld name="CODING Layou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24" name="Google Shape;324;p29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544" cy="336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9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326" name="Google Shape;326;p29"/>
          <p:cNvSpPr txBox="1">
            <a:spLocks noGrp="1"/>
          </p:cNvSpPr>
          <p:nvPr>
            <p:ph type="body" idx="2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5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VIDIA Sans"/>
              <a:buNone/>
            </a:pPr>
            <a:endParaRPr sz="4000">
              <a:solidFill>
                <a:schemeClr val="lt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328" name="Google Shape;328;p29"/>
          <p:cNvGrpSpPr/>
          <p:nvPr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329" name="Google Shape;329;p29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330" name="Google Shape;330;p29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1" name="Google Shape;331;p29"/>
          <p:cNvCxnSpPr/>
          <p:nvPr/>
        </p:nvCxnSpPr>
        <p:spPr>
          <a:xfrm>
            <a:off x="0" y="5693228"/>
            <a:ext cx="1723644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" name="Google Shape;332;p29"/>
          <p:cNvSpPr txBox="1"/>
          <p:nvPr/>
        </p:nvSpPr>
        <p:spPr>
          <a:xfrm>
            <a:off x="2596896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2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">
  <p:cSld name="Embargo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35" name="Google Shape;335;p30"/>
          <p:cNvSpPr txBox="1">
            <a:spLocks noGrp="1"/>
          </p:cNvSpPr>
          <p:nvPr>
            <p:ph type="body" idx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7539"/>
              <a:buFont typeface="NVIDIA Sans"/>
              <a:buNone/>
              <a:defRPr sz="7539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title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NVIDIA Sans Light"/>
              <a:buNone/>
              <a:defRPr sz="12000" b="0" cap="none">
                <a:solidFill>
                  <a:schemeClr val="dk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7" name="Google Shape;337;p30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3140" y="6248046"/>
            <a:ext cx="2357259" cy="2357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Image Right - Text Lef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8" name="Google Shape;28;p4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rgbClr val="F2F2F2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544" cy="336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33" name="Google Shape;33;p4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34" name="Google Shape;34;p4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" name="Google Shape;35;p4"/>
          <p:cNvCxnSpPr/>
          <p:nvPr/>
        </p:nvCxnSpPr>
        <p:spPr>
          <a:xfrm>
            <a:off x="0" y="5693228"/>
            <a:ext cx="1723644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4"/>
          <p:cNvSpPr txBox="1"/>
          <p:nvPr/>
        </p:nvSpPr>
        <p:spPr>
          <a:xfrm>
            <a:off x="2596896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2400" b="0" i="0" u="none" strike="noStrike" cap="none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1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/>
          <p:nvPr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341" name="Google Shape;341;p31"/>
          <p:cNvCxnSpPr/>
          <p:nvPr/>
        </p:nvCxnSpPr>
        <p:spPr>
          <a:xfrm>
            <a:off x="0" y="11329275"/>
            <a:ext cx="36576000" cy="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_Timeline">
  <p:cSld name="Complex_Timeline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2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/>
          <p:nvPr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47" name="Google Shape;347;p3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- Image Layout">
  <p:cSld name="1_Demo - Image Layou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>
            <a:spLocks noGrp="1"/>
          </p:cNvSpPr>
          <p:nvPr>
            <p:ph type="pic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- Insert Video Layout">
  <p:cSld name="Demo - Insert Video Layou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/>
          <p:nvPr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54" name="Google Shape;354;p34"/>
          <p:cNvSpPr>
            <a:spLocks noGrp="1"/>
          </p:cNvSpPr>
          <p:nvPr>
            <p:ph type="media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0" rIns="91425" bIns="42062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8400"/>
              <a:buFont typeface="NVIDIA Sans"/>
              <a:buNone/>
              <a:defRPr sz="84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NVIDIA Sans"/>
              <a:buChar char="•"/>
              <a:defRPr sz="72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Char char="•"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5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91" cy="288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Title, Subtitle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 Layout">
  <p:cSld name="Use Case Layou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7"/>
          <p:cNvSpPr>
            <a:spLocks noGrp="1"/>
          </p:cNvSpPr>
          <p:nvPr>
            <p:ph type="pic" idx="2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 descr="A green and white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6576000" cy="20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 descr="A picture containing graphics, logo, symbol, graphic de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125" y="773531"/>
            <a:ext cx="8365991" cy="288231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14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  <a:defRPr sz="88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R="0" lvl="1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VIDIA Sans"/>
              <a:buNone/>
              <a:defRPr sz="6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R="0" lvl="2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None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R="0" lvl="3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R="0" lvl="4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R="0" lvl="5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R="0" lvl="6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R="0" lvl="7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R="0" lvl="8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_Two Column">
  <p:cSld name="CONFIDENTIAL_Two Colum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3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_Title, Subtitle, Bullets">
  <p:cSld name="CODING_Title, Subtitle, Bulle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_Coding">
  <p:cSld name="CONFIDENTIAL_Coding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Roboto Mono"/>
              <a:buNone/>
              <a:defRPr sz="72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44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40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457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36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4318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3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28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4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VIDIA Sans"/>
              <a:buNone/>
              <a:defRPr sz="4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2743200" marR="0" lvl="5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3200400" marR="0" lvl="6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3657600" marR="0" lvl="7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4114800" marR="0" lvl="8" indent="-5715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54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/>
          <p:nvPr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  <a:defRPr sz="7200" b="1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11" name="Google Shape;11;p1"/>
            <p:cNvSpPr/>
            <p:nvPr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12" name="Google Shape;12;p1" descr="A picture containing shape&#10;&#10;Description automatically generated"/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1"/>
          <p:cNvSpPr txBox="1"/>
          <p:nvPr/>
        </p:nvSpPr>
        <p:spPr>
          <a:xfrm>
            <a:off x="25805098" y="19314940"/>
            <a:ext cx="8022506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2400" b="0" i="0" u="none" strike="noStrike" cap="none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nvidia.com/deeplearning/nemo/user-guide/docs/zh/latest/voice_activity_detection/tutorial.html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improve-accuracy-and-robustness-of-vision-ai-apps-with-vision-transformers-and-nvidia-tao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png"/><Relationship Id="rId4" Type="http://schemas.openxmlformats.org/officeDocument/2006/relationships/hyperlink" Target="https://github.com/salesforce/BLIP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14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3.gif"/><Relationship Id="rId4" Type="http://schemas.openxmlformats.org/officeDocument/2006/relationships/image" Target="../media/image142.gi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45.png"/><Relationship Id="rId4" Type="http://schemas.openxmlformats.org/officeDocument/2006/relationships/image" Target="../media/image13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135.png"/><Relationship Id="rId4" Type="http://schemas.openxmlformats.org/officeDocument/2006/relationships/image" Target="../media/image13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nvidia.com/content/dam/en-zz/Solutions/lp/large-language-models-ebook/nvidia-llm-ebook-og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47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47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14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</a:pPr>
            <a:r>
              <a:rPr lang="en-US" sz="9600"/>
              <a:t>Rapid Application Development </a:t>
            </a:r>
            <a:endParaRPr sz="9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</a:pPr>
            <a:r>
              <a:rPr lang="en-US" sz="9600"/>
              <a:t>using Large Language Models </a:t>
            </a:r>
            <a:endParaRPr sz="9600"/>
          </a:p>
        </p:txBody>
      </p:sp>
      <p:sp>
        <p:nvSpPr>
          <p:cNvPr id="370" name="Google Shape;370;p38"/>
          <p:cNvSpPr txBox="1">
            <a:spLocks noGrp="1"/>
          </p:cNvSpPr>
          <p:nvPr>
            <p:ph type="subTitle" idx="1"/>
          </p:nvPr>
        </p:nvSpPr>
        <p:spPr>
          <a:xfrm>
            <a:off x="1513012" y="8094127"/>
            <a:ext cx="19282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n-US" sz="5400"/>
              <a:t>Speaker Name, Title  |  Event/Date</a:t>
            </a: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/>
          <p:nvPr/>
        </p:nvSpPr>
        <p:spPr>
          <a:xfrm>
            <a:off x="266700" y="19850100"/>
            <a:ext cx="735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https://www.rover.com/blog/can-my-cat-eat-salt/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6710450"/>
            <a:ext cx="30279926" cy="10630482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Deep Learning</a:t>
            </a:r>
            <a:endParaRPr sz="8400"/>
          </a:p>
        </p:txBody>
      </p:sp>
      <p:sp>
        <p:nvSpPr>
          <p:cNvPr id="470" name="Google Shape;470;p4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(Machine Learning with Deep Models)</a:t>
            </a:r>
            <a:endParaRPr sz="5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3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Single-Task Seq2Seq</a:t>
            </a:r>
            <a:endParaRPr sz="8400"/>
          </a:p>
        </p:txBody>
      </p:sp>
      <p:sp>
        <p:nvSpPr>
          <p:cNvPr id="1287" name="Google Shape;1287;p137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Arbitrary Translation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288" name="Google Shape;128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700" y="5388785"/>
            <a:ext cx="32792600" cy="110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37"/>
          <p:cNvSpPr txBox="1"/>
          <p:nvPr/>
        </p:nvSpPr>
        <p:spPr>
          <a:xfrm>
            <a:off x="27234450" y="19685000"/>
            <a:ext cx="561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https://arxiv.org/pdf/1910.10683v3.pdf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3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Progressing Towards Zero-Shot</a:t>
            </a:r>
            <a:endParaRPr sz="8400"/>
          </a:p>
        </p:txBody>
      </p:sp>
      <p:sp>
        <p:nvSpPr>
          <p:cNvPr id="1295" name="Google Shape;1295;p138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 b="1"/>
              <a:t>Understanding Tasks Without Explicitly Training To Them</a:t>
            </a:r>
            <a:endParaRPr/>
          </a:p>
        </p:txBody>
      </p:sp>
      <p:pic>
        <p:nvPicPr>
          <p:cNvPr id="1296" name="Google Shape;129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4985350"/>
            <a:ext cx="17602202" cy="140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53776" y="5095975"/>
            <a:ext cx="16942340" cy="1385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3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Question-Understanding Seq2Seq</a:t>
            </a:r>
            <a:endParaRPr sz="8400"/>
          </a:p>
        </p:txBody>
      </p:sp>
      <p:sp>
        <p:nvSpPr>
          <p:cNvPr id="1303" name="Google Shape;1303;p139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Arbitrary Translation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304" name="Google Shape;130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275" y="6710412"/>
            <a:ext cx="33903452" cy="96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39"/>
          <p:cNvSpPr txBox="1"/>
          <p:nvPr/>
        </p:nvSpPr>
        <p:spPr>
          <a:xfrm>
            <a:off x="27234450" y="19685000"/>
            <a:ext cx="561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https://arxiv.org/pdf/1910.10683v3.pdf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4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Instruction-Following Seq2Seq</a:t>
            </a:r>
            <a:endParaRPr sz="8400"/>
          </a:p>
        </p:txBody>
      </p:sp>
      <p:sp>
        <p:nvSpPr>
          <p:cNvPr id="1311" name="Google Shape;1311;p140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Arbitrary Translation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312" name="Google Shape;131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00" y="4086332"/>
            <a:ext cx="30403799" cy="148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40"/>
          <p:cNvSpPr txBox="1"/>
          <p:nvPr/>
        </p:nvSpPr>
        <p:spPr>
          <a:xfrm>
            <a:off x="28469175" y="19579175"/>
            <a:ext cx="399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https://arxiv.org/pdf/2210.11416.pdf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41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Encoder-Decoder Benefits</a:t>
            </a:r>
            <a:endParaRPr sz="8400"/>
          </a:p>
        </p:txBody>
      </p:sp>
      <p:sp>
        <p:nvSpPr>
          <p:cNvPr id="1319" name="Google Shape;1319;p141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64133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Key Features: Powerful and Efficient</a:t>
            </a:r>
            <a:endParaRPr sz="5400" b="1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Grounds harder-to-train decoder with context</a:t>
            </a:r>
            <a:endParaRPr sz="5400"/>
          </a:p>
          <a:p>
            <a:pPr marL="1371600" lvl="2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Static context also allows KV caching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Leverages decoder’s forecasting formulation</a:t>
            </a:r>
            <a:endParaRPr sz="5400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5400" b="1"/>
          </a:p>
        </p:txBody>
      </p:sp>
      <p:sp>
        <p:nvSpPr>
          <p:cNvPr id="1320" name="Google Shape;1320;p141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When T5-Style Seq2Seq Shine</a:t>
            </a:r>
            <a:endParaRPr sz="5400" b="1"/>
          </a:p>
        </p:txBody>
      </p:sp>
      <p:pic>
        <p:nvPicPr>
          <p:cNvPr id="1321" name="Google Shape;132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4000" y="0"/>
            <a:ext cx="14427681" cy="2057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42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Encoder-Decoder Benefits</a:t>
            </a:r>
            <a:endParaRPr sz="8400"/>
          </a:p>
        </p:txBody>
      </p:sp>
      <p:sp>
        <p:nvSpPr>
          <p:cNvPr id="1327" name="Google Shape;1327;p142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64133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Key Features: Powerful and Efficient</a:t>
            </a:r>
            <a:endParaRPr sz="5400" b="1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Grounds harder-to-train decoder with context</a:t>
            </a:r>
            <a:endParaRPr sz="5400"/>
          </a:p>
          <a:p>
            <a:pPr marL="1371600" lvl="2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Static context also allows KV caching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Leverages decoder’s forecasting formulation</a:t>
            </a: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1"/>
                </a:solidFill>
              </a:rPr>
              <a:t>BEST WHEN </a:t>
            </a:r>
            <a:endParaRPr sz="5400" b="1">
              <a:solidFill>
                <a:schemeClr val="accent1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Char char="-"/>
            </a:pPr>
            <a:r>
              <a:rPr lang="en-US" sz="5400">
                <a:solidFill>
                  <a:schemeClr val="accent1"/>
                </a:solidFill>
              </a:rPr>
              <a:t>Context and response are strongly separated</a:t>
            </a:r>
            <a:endParaRPr sz="54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BUT NOT IDEAL WHEN</a:t>
            </a:r>
            <a:endParaRPr sz="5400" b="1">
              <a:solidFill>
                <a:srgbClr val="9E00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0000"/>
              </a:buClr>
              <a:buSzPts val="5400"/>
              <a:buChar char="-"/>
            </a:pPr>
            <a:r>
              <a:rPr lang="en-US" sz="5400">
                <a:solidFill>
                  <a:srgbClr val="9E0000"/>
                </a:solidFill>
              </a:rPr>
              <a:t>There is little-to-no context/response division</a:t>
            </a:r>
            <a:endParaRPr sz="5400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5400" b="1"/>
          </a:p>
        </p:txBody>
      </p:sp>
      <p:sp>
        <p:nvSpPr>
          <p:cNvPr id="1328" name="Google Shape;1328;p142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When T5-Style Seq2Seq Shine</a:t>
            </a:r>
            <a:endParaRPr sz="5400" b="1"/>
          </a:p>
        </p:txBody>
      </p:sp>
      <p:pic>
        <p:nvPicPr>
          <p:cNvPr id="1329" name="Google Shape;132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4000" y="0"/>
            <a:ext cx="14427681" cy="2057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4" name="Google Shape;1334;p143"/>
          <p:cNvGraphicFramePr/>
          <p:nvPr/>
        </p:nvGraphicFramePr>
        <p:xfrm>
          <a:off x="18651265" y="70347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{E140DE62-9094-44FD-8970-8892B9DCAA05}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/>
                        <a:t>Encoder-Decoders for Seq2Seq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 b="1"/>
                        <a:t>Cross-Attention for Multimodal Models</a:t>
                      </a:r>
                      <a:endParaRPr sz="4800" b="1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>
                          <a:solidFill>
                            <a:srgbClr val="000000"/>
                          </a:solidFill>
                        </a:rPr>
                        <a:t>Large Decoder Models for Text Gen</a:t>
                      </a:r>
                      <a:endParaRPr sz="4800">
                        <a:solidFill>
                          <a:srgbClr val="000000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5" name="Google Shape;1335;p143"/>
          <p:cNvSpPr txBox="1"/>
          <p:nvPr/>
        </p:nvSpPr>
        <p:spPr>
          <a:xfrm>
            <a:off x="19006975" y="5114475"/>
            <a:ext cx="15184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Part 2: Decoding Models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44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Transformer Benefits</a:t>
            </a:r>
            <a:endParaRPr sz="8400"/>
          </a:p>
        </p:txBody>
      </p:sp>
      <p:sp>
        <p:nvSpPr>
          <p:cNvPr id="1341" name="Google Shape;1341;p144"/>
          <p:cNvSpPr txBox="1">
            <a:spLocks noGrp="1"/>
          </p:cNvSpPr>
          <p:nvPr>
            <p:ph type="body" idx="1"/>
          </p:nvPr>
        </p:nvSpPr>
        <p:spPr>
          <a:xfrm>
            <a:off x="2375800" y="7026300"/>
            <a:ext cx="150816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6200" b="1">
                <a:solidFill>
                  <a:srgbClr val="9E0000"/>
                </a:solidFill>
              </a:rPr>
              <a:t>Misconception</a:t>
            </a:r>
            <a:r>
              <a:rPr lang="en-US" sz="6400" b="1">
                <a:solidFill>
                  <a:srgbClr val="9E0000"/>
                </a:solidFill>
              </a:rPr>
              <a:t>: </a:t>
            </a:r>
            <a:endParaRPr sz="6400" b="1">
              <a:solidFill>
                <a:srgbClr val="9E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 i="1">
                <a:solidFill>
                  <a:srgbClr val="9E0000"/>
                </a:solidFill>
              </a:rPr>
              <a:t>Transformers are only good for language</a:t>
            </a:r>
            <a:endParaRPr sz="5400" b="1" i="1">
              <a:solidFill>
                <a:srgbClr val="9E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chemeClr val="accent6"/>
                </a:solidFill>
              </a:rPr>
              <a:t>Recall: </a:t>
            </a:r>
            <a:endParaRPr sz="62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 i="1">
                <a:solidFill>
                  <a:schemeClr val="accent6"/>
                </a:solidFill>
              </a:rPr>
              <a:t>Language Text = Ordered Sequence of Classes</a:t>
            </a:r>
            <a:endParaRPr sz="5400" b="1" i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6200" b="1">
                <a:solidFill>
                  <a:srgbClr val="588A00"/>
                </a:solidFill>
              </a:rPr>
              <a:t>Resolution: </a:t>
            </a:r>
            <a:endParaRPr sz="6200" b="1">
              <a:solidFill>
                <a:srgbClr val="588A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 i="1">
                <a:solidFill>
                  <a:srgbClr val="588A00"/>
                </a:solidFill>
              </a:rPr>
              <a:t>Transformers are good for ordered sequences</a:t>
            </a:r>
            <a:endParaRPr sz="5400" b="1" i="1">
              <a:solidFill>
                <a:srgbClr val="588A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5400" b="1"/>
          </a:p>
        </p:txBody>
      </p:sp>
      <p:sp>
        <p:nvSpPr>
          <p:cNvPr id="1342" name="Google Shape;1342;p144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What Are They Good For</a:t>
            </a:r>
            <a:endParaRPr sz="5400" b="1"/>
          </a:p>
        </p:txBody>
      </p:sp>
      <p:pic>
        <p:nvPicPr>
          <p:cNvPr id="1343" name="Google Shape;1343;p1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1888" t="41912" r="41178" b="28538"/>
          <a:stretch/>
        </p:blipFill>
        <p:spPr>
          <a:xfrm>
            <a:off x="23317200" y="5638800"/>
            <a:ext cx="9335823" cy="101346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4" name="Google Shape;1344;p144"/>
          <p:cNvSpPr/>
          <p:nvPr/>
        </p:nvSpPr>
        <p:spPr>
          <a:xfrm>
            <a:off x="24841200" y="16002000"/>
            <a:ext cx="1333500" cy="2514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144"/>
          <p:cNvSpPr/>
          <p:nvPr/>
        </p:nvSpPr>
        <p:spPr>
          <a:xfrm>
            <a:off x="29679900" y="16002000"/>
            <a:ext cx="1333500" cy="2514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44"/>
          <p:cNvSpPr txBox="1"/>
          <p:nvPr/>
        </p:nvSpPr>
        <p:spPr>
          <a:xfrm>
            <a:off x="24007950" y="187452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sp>
        <p:nvSpPr>
          <p:cNvPr id="1347" name="Google Shape;1347;p144"/>
          <p:cNvSpPr txBox="1"/>
          <p:nvPr/>
        </p:nvSpPr>
        <p:spPr>
          <a:xfrm>
            <a:off x="28846650" y="187452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sp>
        <p:nvSpPr>
          <p:cNvPr id="1348" name="Google Shape;1348;p144"/>
          <p:cNvSpPr/>
          <p:nvPr/>
        </p:nvSpPr>
        <p:spPr>
          <a:xfrm>
            <a:off x="29679900" y="2895600"/>
            <a:ext cx="1333500" cy="2514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44"/>
          <p:cNvSpPr txBox="1"/>
          <p:nvPr/>
        </p:nvSpPr>
        <p:spPr>
          <a:xfrm>
            <a:off x="28846650" y="15279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sp>
        <p:nvSpPr>
          <p:cNvPr id="1350" name="Google Shape;1350;p144"/>
          <p:cNvSpPr/>
          <p:nvPr/>
        </p:nvSpPr>
        <p:spPr>
          <a:xfrm>
            <a:off x="2375800" y="9895650"/>
            <a:ext cx="15514500" cy="70443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144"/>
          <p:cNvSpPr/>
          <p:nvPr/>
        </p:nvSpPr>
        <p:spPr>
          <a:xfrm>
            <a:off x="2375800" y="9895650"/>
            <a:ext cx="15514500" cy="70443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45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Transformer Benefits</a:t>
            </a:r>
            <a:endParaRPr sz="8400"/>
          </a:p>
        </p:txBody>
      </p:sp>
      <p:sp>
        <p:nvSpPr>
          <p:cNvPr id="1357" name="Google Shape;1357;p145"/>
          <p:cNvSpPr txBox="1">
            <a:spLocks noGrp="1"/>
          </p:cNvSpPr>
          <p:nvPr>
            <p:ph type="body" idx="1"/>
          </p:nvPr>
        </p:nvSpPr>
        <p:spPr>
          <a:xfrm>
            <a:off x="2375800" y="7026300"/>
            <a:ext cx="150816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6200" b="1">
                <a:solidFill>
                  <a:srgbClr val="9E0000"/>
                </a:solidFill>
              </a:rPr>
              <a:t>Misconception</a:t>
            </a:r>
            <a:r>
              <a:rPr lang="en-US" sz="6400" b="1">
                <a:solidFill>
                  <a:srgbClr val="9E0000"/>
                </a:solidFill>
              </a:rPr>
              <a:t>: </a:t>
            </a:r>
            <a:endParaRPr sz="6400" b="1">
              <a:solidFill>
                <a:srgbClr val="9E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 i="1">
                <a:solidFill>
                  <a:srgbClr val="9E0000"/>
                </a:solidFill>
              </a:rPr>
              <a:t>Transformers are only good for language</a:t>
            </a:r>
            <a:endParaRPr sz="5400" b="1" i="1">
              <a:solidFill>
                <a:srgbClr val="9E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chemeClr val="accent6"/>
                </a:solidFill>
              </a:rPr>
              <a:t>Recall: </a:t>
            </a:r>
            <a:endParaRPr sz="6200" b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 i="1">
                <a:solidFill>
                  <a:schemeClr val="accent6"/>
                </a:solidFill>
              </a:rPr>
              <a:t>Language Text = Ordered Sequence of Classes</a:t>
            </a:r>
            <a:endParaRPr sz="5400" b="1" i="1">
              <a:solidFill>
                <a:schemeClr val="accent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/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6200" b="1">
                <a:solidFill>
                  <a:srgbClr val="588A00"/>
                </a:solidFill>
              </a:rPr>
              <a:t>Resolution: </a:t>
            </a:r>
            <a:endParaRPr sz="6200" b="1">
              <a:solidFill>
                <a:srgbClr val="588A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 i="1">
                <a:solidFill>
                  <a:srgbClr val="588A00"/>
                </a:solidFill>
              </a:rPr>
              <a:t>Transformers are good for ordered sequences</a:t>
            </a:r>
            <a:endParaRPr sz="5400" b="1" i="1">
              <a:solidFill>
                <a:srgbClr val="588A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5400" b="1"/>
          </a:p>
        </p:txBody>
      </p:sp>
      <p:sp>
        <p:nvSpPr>
          <p:cNvPr id="1358" name="Google Shape;1358;p145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What Are They Good For</a:t>
            </a:r>
            <a:endParaRPr sz="5400" b="1"/>
          </a:p>
        </p:txBody>
      </p:sp>
      <p:pic>
        <p:nvPicPr>
          <p:cNvPr id="1359" name="Google Shape;1359;p1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1888" t="41912" r="41178" b="28538"/>
          <a:stretch/>
        </p:blipFill>
        <p:spPr>
          <a:xfrm>
            <a:off x="23317200" y="5638800"/>
            <a:ext cx="9335823" cy="101346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0" name="Google Shape;1360;p145"/>
          <p:cNvSpPr/>
          <p:nvPr/>
        </p:nvSpPr>
        <p:spPr>
          <a:xfrm>
            <a:off x="24841200" y="16002000"/>
            <a:ext cx="1333500" cy="2514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45"/>
          <p:cNvSpPr/>
          <p:nvPr/>
        </p:nvSpPr>
        <p:spPr>
          <a:xfrm>
            <a:off x="29679900" y="16002000"/>
            <a:ext cx="1333500" cy="2514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145"/>
          <p:cNvSpPr txBox="1"/>
          <p:nvPr/>
        </p:nvSpPr>
        <p:spPr>
          <a:xfrm>
            <a:off x="24007950" y="187452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Seq</a:t>
            </a:r>
            <a:endParaRPr/>
          </a:p>
        </p:txBody>
      </p:sp>
      <p:sp>
        <p:nvSpPr>
          <p:cNvPr id="1363" name="Google Shape;1363;p145"/>
          <p:cNvSpPr txBox="1"/>
          <p:nvPr/>
        </p:nvSpPr>
        <p:spPr>
          <a:xfrm>
            <a:off x="28846650" y="187452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Seq</a:t>
            </a:r>
            <a:endParaRPr/>
          </a:p>
        </p:txBody>
      </p:sp>
      <p:sp>
        <p:nvSpPr>
          <p:cNvPr id="1364" name="Google Shape;1364;p145"/>
          <p:cNvSpPr/>
          <p:nvPr/>
        </p:nvSpPr>
        <p:spPr>
          <a:xfrm>
            <a:off x="29679900" y="2895600"/>
            <a:ext cx="1333500" cy="2514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145"/>
          <p:cNvSpPr txBox="1"/>
          <p:nvPr/>
        </p:nvSpPr>
        <p:spPr>
          <a:xfrm>
            <a:off x="28846650" y="15279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Seq</a:t>
            </a:r>
            <a:endParaRPr/>
          </a:p>
        </p:txBody>
      </p:sp>
      <p:sp>
        <p:nvSpPr>
          <p:cNvPr id="1366" name="Google Shape;1366;p145"/>
          <p:cNvSpPr/>
          <p:nvPr/>
        </p:nvSpPr>
        <p:spPr>
          <a:xfrm>
            <a:off x="2159350" y="6764850"/>
            <a:ext cx="15514500" cy="29073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46"/>
          <p:cNvSpPr txBox="1">
            <a:spLocks noGrp="1"/>
          </p:cNvSpPr>
          <p:nvPr>
            <p:ph type="title"/>
          </p:nvPr>
        </p:nvSpPr>
        <p:spPr>
          <a:xfrm>
            <a:off x="2368296" y="6622953"/>
            <a:ext cx="121797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Tabular Encoders</a:t>
            </a:r>
            <a:endParaRPr sz="8400"/>
          </a:p>
        </p:txBody>
      </p:sp>
      <p:sp>
        <p:nvSpPr>
          <p:cNvPr id="1372" name="Google Shape;1372;p146"/>
          <p:cNvSpPr txBox="1">
            <a:spLocks noGrp="1"/>
          </p:cNvSpPr>
          <p:nvPr>
            <p:ph type="body" idx="1"/>
          </p:nvPr>
        </p:nvSpPr>
        <p:spPr>
          <a:xfrm>
            <a:off x="1138446" y="9988643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Just Beyond Language</a:t>
            </a:r>
            <a:endParaRPr sz="5400" b="1"/>
          </a:p>
        </p:txBody>
      </p:sp>
      <p:pic>
        <p:nvPicPr>
          <p:cNvPr id="1373" name="Google Shape;1373;p146"/>
          <p:cNvPicPr preferRelativeResize="0"/>
          <p:nvPr/>
        </p:nvPicPr>
        <p:blipFill rotWithShape="1">
          <a:blip r:embed="rId3">
            <a:alphaModFix/>
          </a:blip>
          <a:srcRect r="2037" b="53752"/>
          <a:stretch/>
        </p:blipFill>
        <p:spPr>
          <a:xfrm>
            <a:off x="16006450" y="1257300"/>
            <a:ext cx="20123074" cy="89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46"/>
          <p:cNvPicPr preferRelativeResize="0"/>
          <p:nvPr/>
        </p:nvPicPr>
        <p:blipFill rotWithShape="1">
          <a:blip r:embed="rId3">
            <a:alphaModFix/>
          </a:blip>
          <a:srcRect t="46712"/>
          <a:stretch/>
        </p:blipFill>
        <p:spPr>
          <a:xfrm>
            <a:off x="16006450" y="10169975"/>
            <a:ext cx="20569548" cy="10283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/>
          <p:nvPr/>
        </p:nvSpPr>
        <p:spPr>
          <a:xfrm>
            <a:off x="266700" y="19850100"/>
            <a:ext cx="735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https://www.rover.com/blog/can-my-cat-eat-salt/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7" name="Google Shape;4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500" y="6134100"/>
            <a:ext cx="30279926" cy="119168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Deep Learning</a:t>
            </a:r>
            <a:endParaRPr sz="8400"/>
          </a:p>
        </p:txBody>
      </p:sp>
      <p:sp>
        <p:nvSpPr>
          <p:cNvPr id="479" name="Google Shape;479;p4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(Machine Learning with Deep Models)</a:t>
            </a:r>
            <a:endParaRPr sz="54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1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67100" y="2136250"/>
            <a:ext cx="29641800" cy="18437748"/>
          </a:xfrm>
          <a:prstGeom prst="rect">
            <a:avLst/>
          </a:prstGeom>
          <a:solidFill>
            <a:srgbClr val="F2F2F2">
              <a:alpha val="60780"/>
            </a:srgbClr>
          </a:solidFill>
          <a:ln>
            <a:noFill/>
          </a:ln>
        </p:spPr>
      </p:pic>
      <p:sp>
        <p:nvSpPr>
          <p:cNvPr id="1380" name="Google Shape;1380;p14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>
                <a:solidFill>
                  <a:schemeClr val="dk1"/>
                </a:solidFill>
              </a:rPr>
              <a:t>Modular Modalities</a:t>
            </a:r>
            <a:endParaRPr sz="8400">
              <a:solidFill>
                <a:schemeClr val="dk1"/>
              </a:solidFill>
            </a:endParaRPr>
          </a:p>
        </p:txBody>
      </p:sp>
      <p:sp>
        <p:nvSpPr>
          <p:cNvPr id="1381" name="Google Shape;1381;p14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 b="1"/>
              <a:t>Where Can The Transformer Fit?</a:t>
            </a:r>
            <a:endParaRPr sz="5400" b="1"/>
          </a:p>
        </p:txBody>
      </p:sp>
      <p:sp>
        <p:nvSpPr>
          <p:cNvPr id="1382" name="Google Shape;1382;p147"/>
          <p:cNvSpPr txBox="1"/>
          <p:nvPr/>
        </p:nvSpPr>
        <p:spPr>
          <a:xfrm>
            <a:off x="33193700" y="19530500"/>
            <a:ext cx="136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110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1383" name="Google Shape;1383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95540" y="19607450"/>
            <a:ext cx="1364801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48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Speech-Guided </a:t>
            </a:r>
            <a:endParaRPr sz="8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Encoders</a:t>
            </a:r>
            <a:endParaRPr sz="8400"/>
          </a:p>
        </p:txBody>
      </p:sp>
      <p:sp>
        <p:nvSpPr>
          <p:cNvPr id="1389" name="Google Shape;1389;p148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Audio-In Systems</a:t>
            </a:r>
            <a:endParaRPr sz="5400" b="1"/>
          </a:p>
        </p:txBody>
      </p:sp>
      <p:pic>
        <p:nvPicPr>
          <p:cNvPr id="1390" name="Google Shape;1390;p148"/>
          <p:cNvPicPr preferRelativeResize="0"/>
          <p:nvPr/>
        </p:nvPicPr>
        <p:blipFill rotWithShape="1">
          <a:blip r:embed="rId3">
            <a:alphaModFix/>
          </a:blip>
          <a:srcRect t="35471"/>
          <a:stretch/>
        </p:blipFill>
        <p:spPr>
          <a:xfrm>
            <a:off x="2596900" y="6485275"/>
            <a:ext cx="33979100" cy="126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48"/>
          <p:cNvSpPr txBox="1"/>
          <p:nvPr/>
        </p:nvSpPr>
        <p:spPr>
          <a:xfrm>
            <a:off x="3581400" y="19621500"/>
            <a:ext cx="379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https://docs.nvidia.com/deeplearning/nemo/user-guide/docs/zh/latest/voice_activity_detection/tutorial.html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49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Speech-Guided </a:t>
            </a:r>
            <a:endParaRPr sz="8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Text Generation</a:t>
            </a:r>
            <a:endParaRPr sz="8400"/>
          </a:p>
        </p:txBody>
      </p:sp>
      <p:sp>
        <p:nvSpPr>
          <p:cNvPr id="1397" name="Google Shape;1397;p149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Audio-In, Text-Out</a:t>
            </a:r>
            <a:endParaRPr sz="5400" b="1"/>
          </a:p>
        </p:txBody>
      </p:sp>
      <p:pic>
        <p:nvPicPr>
          <p:cNvPr id="1398" name="Google Shape;1398;p1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1888" t="41912" r="41178" b="28538"/>
          <a:stretch/>
        </p:blipFill>
        <p:spPr>
          <a:xfrm>
            <a:off x="24384000" y="5638800"/>
            <a:ext cx="9335823" cy="101346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99" name="Google Shape;1399;p149"/>
          <p:cNvSpPr/>
          <p:nvPr/>
        </p:nvSpPr>
        <p:spPr>
          <a:xfrm>
            <a:off x="25908000" y="1600200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149"/>
          <p:cNvSpPr/>
          <p:nvPr/>
        </p:nvSpPr>
        <p:spPr>
          <a:xfrm>
            <a:off x="30746700" y="1600200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149"/>
          <p:cNvSpPr txBox="1"/>
          <p:nvPr/>
        </p:nvSpPr>
        <p:spPr>
          <a:xfrm>
            <a:off x="25132563" y="178308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Audio</a:t>
            </a:r>
            <a:endParaRPr/>
          </a:p>
        </p:txBody>
      </p:sp>
      <p:sp>
        <p:nvSpPr>
          <p:cNvPr id="1402" name="Google Shape;1402;p149"/>
          <p:cNvSpPr txBox="1"/>
          <p:nvPr/>
        </p:nvSpPr>
        <p:spPr>
          <a:xfrm>
            <a:off x="29971263" y="178308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sp>
        <p:nvSpPr>
          <p:cNvPr id="1403" name="Google Shape;1403;p149"/>
          <p:cNvSpPr/>
          <p:nvPr/>
        </p:nvSpPr>
        <p:spPr>
          <a:xfrm>
            <a:off x="30746700" y="381000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149"/>
          <p:cNvSpPr txBox="1"/>
          <p:nvPr/>
        </p:nvSpPr>
        <p:spPr>
          <a:xfrm>
            <a:off x="29913450" y="24423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pic>
        <p:nvPicPr>
          <p:cNvPr id="1405" name="Google Shape;1405;p149"/>
          <p:cNvPicPr preferRelativeResize="0"/>
          <p:nvPr/>
        </p:nvPicPr>
        <p:blipFill rotWithShape="1">
          <a:blip r:embed="rId4">
            <a:alphaModFix/>
          </a:blip>
          <a:srcRect t="4298" b="3645"/>
          <a:stretch/>
        </p:blipFill>
        <p:spPr>
          <a:xfrm>
            <a:off x="3417375" y="5905500"/>
            <a:ext cx="18703452" cy="138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49"/>
          <p:cNvSpPr txBox="1"/>
          <p:nvPr/>
        </p:nvSpPr>
        <p:spPr>
          <a:xfrm>
            <a:off x="3581400" y="19621500"/>
            <a:ext cx="582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https://openai.com/research/whisper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50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Image-Guided </a:t>
            </a:r>
            <a:endParaRPr sz="8400"/>
          </a:p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Encoders</a:t>
            </a:r>
            <a:endParaRPr sz="8400"/>
          </a:p>
        </p:txBody>
      </p:sp>
      <p:sp>
        <p:nvSpPr>
          <p:cNvPr id="1412" name="Google Shape;1412;p150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Image-In Systems</a:t>
            </a:r>
            <a:endParaRPr sz="5400" b="1"/>
          </a:p>
        </p:txBody>
      </p:sp>
      <p:sp>
        <p:nvSpPr>
          <p:cNvPr id="1413" name="Google Shape;1413;p150"/>
          <p:cNvSpPr txBox="1"/>
          <p:nvPr/>
        </p:nvSpPr>
        <p:spPr>
          <a:xfrm>
            <a:off x="3352800" y="19659600"/>
            <a:ext cx="436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https://developer.nvidia.com/blog/improve-accuracy-and-robustness-of-vision-ai-apps-with-vision-transformers-and-nvidia-tao/</a:t>
            </a:r>
            <a:endParaRPr/>
          </a:p>
        </p:txBody>
      </p:sp>
      <p:grpSp>
        <p:nvGrpSpPr>
          <p:cNvPr id="1414" name="Google Shape;1414;p150"/>
          <p:cNvGrpSpPr/>
          <p:nvPr/>
        </p:nvGrpSpPr>
        <p:grpSpPr>
          <a:xfrm>
            <a:off x="4640447" y="3075088"/>
            <a:ext cx="30649690" cy="16110405"/>
            <a:chOff x="8699975" y="6058300"/>
            <a:chExt cx="27876025" cy="14124500"/>
          </a:xfrm>
        </p:grpSpPr>
        <p:pic>
          <p:nvPicPr>
            <p:cNvPr id="1415" name="Google Shape;1415;p150"/>
            <p:cNvPicPr preferRelativeResize="0"/>
            <p:nvPr/>
          </p:nvPicPr>
          <p:blipFill rotWithShape="1">
            <a:blip r:embed="rId4">
              <a:alphaModFix/>
            </a:blip>
            <a:srcRect t="21396"/>
            <a:stretch/>
          </p:blipFill>
          <p:spPr>
            <a:xfrm>
              <a:off x="8699975" y="9057025"/>
              <a:ext cx="27876025" cy="11125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6" name="Google Shape;1416;p150"/>
            <p:cNvPicPr preferRelativeResize="0"/>
            <p:nvPr/>
          </p:nvPicPr>
          <p:blipFill rotWithShape="1">
            <a:blip r:embed="rId4">
              <a:alphaModFix/>
            </a:blip>
            <a:srcRect r="59007" b="78275"/>
            <a:stretch/>
          </p:blipFill>
          <p:spPr>
            <a:xfrm>
              <a:off x="24689550" y="6058300"/>
              <a:ext cx="11426774" cy="3074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51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Image-Guided </a:t>
            </a:r>
            <a:endParaRPr sz="8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Text Generation</a:t>
            </a:r>
            <a:endParaRPr sz="8400"/>
          </a:p>
        </p:txBody>
      </p:sp>
      <p:sp>
        <p:nvSpPr>
          <p:cNvPr id="1422" name="Google Shape;1422;p151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Image-In, Text-Out</a:t>
            </a:r>
            <a:endParaRPr sz="5400" b="1"/>
          </a:p>
        </p:txBody>
      </p:sp>
      <p:pic>
        <p:nvPicPr>
          <p:cNvPr id="1423" name="Google Shape;1423;p1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1888" t="41912" r="41178" b="28538"/>
          <a:stretch/>
        </p:blipFill>
        <p:spPr>
          <a:xfrm>
            <a:off x="24384000" y="5638800"/>
            <a:ext cx="9335823" cy="101346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4" name="Google Shape;1424;p151"/>
          <p:cNvSpPr/>
          <p:nvPr/>
        </p:nvSpPr>
        <p:spPr>
          <a:xfrm>
            <a:off x="25908000" y="1600200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51"/>
          <p:cNvSpPr/>
          <p:nvPr/>
        </p:nvSpPr>
        <p:spPr>
          <a:xfrm>
            <a:off x="30746700" y="1600200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151"/>
          <p:cNvSpPr txBox="1"/>
          <p:nvPr/>
        </p:nvSpPr>
        <p:spPr>
          <a:xfrm>
            <a:off x="25132563" y="178308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Image</a:t>
            </a:r>
            <a:endParaRPr/>
          </a:p>
        </p:txBody>
      </p:sp>
      <p:sp>
        <p:nvSpPr>
          <p:cNvPr id="1427" name="Google Shape;1427;p151"/>
          <p:cNvSpPr txBox="1"/>
          <p:nvPr/>
        </p:nvSpPr>
        <p:spPr>
          <a:xfrm>
            <a:off x="29971263" y="178308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sp>
        <p:nvSpPr>
          <p:cNvPr id="1428" name="Google Shape;1428;p151"/>
          <p:cNvSpPr/>
          <p:nvPr/>
        </p:nvSpPr>
        <p:spPr>
          <a:xfrm>
            <a:off x="30746700" y="381000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51"/>
          <p:cNvSpPr txBox="1"/>
          <p:nvPr/>
        </p:nvSpPr>
        <p:spPr>
          <a:xfrm>
            <a:off x="29913450" y="24423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pic>
        <p:nvPicPr>
          <p:cNvPr id="1430" name="Google Shape;1430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6637675"/>
            <a:ext cx="22169779" cy="111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51"/>
          <p:cNvSpPr txBox="1"/>
          <p:nvPr/>
        </p:nvSpPr>
        <p:spPr>
          <a:xfrm>
            <a:off x="3352800" y="19659600"/>
            <a:ext cx="91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https://www.researchgate.net/publication/355693348_Transformers_in_computational_visual_media_A_survey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52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Image Attention</a:t>
            </a:r>
            <a:endParaRPr sz="8400"/>
          </a:p>
        </p:txBody>
      </p:sp>
      <p:sp>
        <p:nvSpPr>
          <p:cNvPr id="1437" name="Google Shape;1437;p152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Transformers With Images</a:t>
            </a:r>
            <a:endParaRPr sz="5400" b="1"/>
          </a:p>
        </p:txBody>
      </p:sp>
      <p:sp>
        <p:nvSpPr>
          <p:cNvPr id="1438" name="Google Shape;1438;p152"/>
          <p:cNvSpPr txBox="1"/>
          <p:nvPr/>
        </p:nvSpPr>
        <p:spPr>
          <a:xfrm>
            <a:off x="3352800" y="19659600"/>
            <a:ext cx="91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https://www.researchgate.net/publication/355693348_Transformers_in_computational_visual_media_A_survey</a:t>
            </a:r>
            <a:endParaRPr/>
          </a:p>
        </p:txBody>
      </p:sp>
      <p:pic>
        <p:nvPicPr>
          <p:cNvPr id="1439" name="Google Shape;143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300" y="5927875"/>
            <a:ext cx="26403302" cy="1344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5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Encoders vs Decoders</a:t>
            </a:r>
            <a:endParaRPr sz="8400"/>
          </a:p>
        </p:txBody>
      </p:sp>
      <p:sp>
        <p:nvSpPr>
          <p:cNvPr id="1445" name="Google Shape;1445;p153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Both Options Have Pros and Cons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446" name="Google Shape;144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863" y="4349278"/>
            <a:ext cx="24944276" cy="1481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54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More Image-Guided </a:t>
            </a:r>
            <a:endParaRPr sz="8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Text Generation</a:t>
            </a:r>
            <a:endParaRPr sz="8400"/>
          </a:p>
        </p:txBody>
      </p:sp>
      <p:sp>
        <p:nvSpPr>
          <p:cNvPr id="1452" name="Google Shape;1452;p154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Image/Text-In, Text-Out</a:t>
            </a:r>
            <a:endParaRPr sz="5400"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5400" b="1"/>
          </a:p>
        </p:txBody>
      </p:sp>
      <p:pic>
        <p:nvPicPr>
          <p:cNvPr id="1453" name="Google Shape;1453;p1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1888" t="41912" r="41178" b="28538"/>
          <a:stretch/>
        </p:blipFill>
        <p:spPr>
          <a:xfrm>
            <a:off x="24384000" y="5638800"/>
            <a:ext cx="9335823" cy="10134600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54" name="Google Shape;1454;p154"/>
          <p:cNvSpPr/>
          <p:nvPr/>
        </p:nvSpPr>
        <p:spPr>
          <a:xfrm>
            <a:off x="24993600" y="1600200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154"/>
          <p:cNvSpPr/>
          <p:nvPr/>
        </p:nvSpPr>
        <p:spPr>
          <a:xfrm>
            <a:off x="30746700" y="1600200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54"/>
          <p:cNvSpPr txBox="1"/>
          <p:nvPr/>
        </p:nvSpPr>
        <p:spPr>
          <a:xfrm>
            <a:off x="24218163" y="178308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Image</a:t>
            </a:r>
            <a:endParaRPr/>
          </a:p>
        </p:txBody>
      </p:sp>
      <p:sp>
        <p:nvSpPr>
          <p:cNvPr id="1457" name="Google Shape;1457;p154"/>
          <p:cNvSpPr txBox="1"/>
          <p:nvPr/>
        </p:nvSpPr>
        <p:spPr>
          <a:xfrm>
            <a:off x="29971263" y="178308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sp>
        <p:nvSpPr>
          <p:cNvPr id="1458" name="Google Shape;1458;p154"/>
          <p:cNvSpPr/>
          <p:nvPr/>
        </p:nvSpPr>
        <p:spPr>
          <a:xfrm>
            <a:off x="30746700" y="381000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54"/>
          <p:cNvSpPr txBox="1"/>
          <p:nvPr/>
        </p:nvSpPr>
        <p:spPr>
          <a:xfrm>
            <a:off x="29913450" y="24423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sp>
        <p:nvSpPr>
          <p:cNvPr id="1460" name="Google Shape;1460;p154"/>
          <p:cNvSpPr txBox="1"/>
          <p:nvPr/>
        </p:nvSpPr>
        <p:spPr>
          <a:xfrm>
            <a:off x="3352800" y="19659600"/>
            <a:ext cx="6591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https://github.com/salesforce/BLIP</a:t>
            </a:r>
            <a:endParaRPr/>
          </a:p>
        </p:txBody>
      </p:sp>
      <p:sp>
        <p:nvSpPr>
          <p:cNvPr id="1461" name="Google Shape;1461;p154"/>
          <p:cNvSpPr/>
          <p:nvPr/>
        </p:nvSpPr>
        <p:spPr>
          <a:xfrm>
            <a:off x="27993600" y="1600200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54"/>
          <p:cNvSpPr txBox="1"/>
          <p:nvPr/>
        </p:nvSpPr>
        <p:spPr>
          <a:xfrm>
            <a:off x="27218163" y="178308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pic>
        <p:nvPicPr>
          <p:cNvPr id="1463" name="Google Shape;1463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6773375"/>
            <a:ext cx="22836825" cy="110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55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Synergizing Encoders</a:t>
            </a:r>
            <a:endParaRPr sz="8400"/>
          </a:p>
        </p:txBody>
      </p:sp>
      <p:sp>
        <p:nvSpPr>
          <p:cNvPr id="1469" name="Google Shape;1469;p155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Resolving Modality Gaps via Similarity</a:t>
            </a:r>
            <a:endParaRPr sz="5400" b="1"/>
          </a:p>
        </p:txBody>
      </p:sp>
      <p:sp>
        <p:nvSpPr>
          <p:cNvPr id="1470" name="Google Shape;1470;p155"/>
          <p:cNvSpPr txBox="1"/>
          <p:nvPr/>
        </p:nvSpPr>
        <p:spPr>
          <a:xfrm>
            <a:off x="3352800" y="19659600"/>
            <a:ext cx="659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https://openai.com/research/clip</a:t>
            </a:r>
            <a:endParaRPr/>
          </a:p>
        </p:txBody>
      </p:sp>
      <p:pic>
        <p:nvPicPr>
          <p:cNvPr id="1471" name="Google Shape;1471;p155"/>
          <p:cNvPicPr preferRelativeResize="0"/>
          <p:nvPr/>
        </p:nvPicPr>
        <p:blipFill rotWithShape="1">
          <a:blip r:embed="rId3">
            <a:alphaModFix/>
          </a:blip>
          <a:srcRect t="1729" b="2704"/>
          <a:stretch/>
        </p:blipFill>
        <p:spPr>
          <a:xfrm>
            <a:off x="0" y="5829300"/>
            <a:ext cx="36576002" cy="1360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1800" y="2324900"/>
            <a:ext cx="18102601" cy="28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56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Multimodal Retrievers</a:t>
            </a:r>
            <a:endParaRPr sz="8400"/>
          </a:p>
        </p:txBody>
      </p:sp>
      <p:sp>
        <p:nvSpPr>
          <p:cNvPr id="1478" name="Google Shape;1478;p156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Resolving Modality Gaps via Similarity</a:t>
            </a:r>
            <a:endParaRPr sz="5400" b="1"/>
          </a:p>
        </p:txBody>
      </p:sp>
      <p:sp>
        <p:nvSpPr>
          <p:cNvPr id="1479" name="Google Shape;1479;p156"/>
          <p:cNvSpPr txBox="1"/>
          <p:nvPr/>
        </p:nvSpPr>
        <p:spPr>
          <a:xfrm>
            <a:off x="4971450" y="19659600"/>
            <a:ext cx="51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https://cs.stanford.edu/~myasu/blog/racm3/</a:t>
            </a:r>
            <a:endParaRPr/>
          </a:p>
        </p:txBody>
      </p:sp>
      <p:pic>
        <p:nvPicPr>
          <p:cNvPr id="1480" name="Google Shape;1480;p156"/>
          <p:cNvPicPr preferRelativeResize="0"/>
          <p:nvPr/>
        </p:nvPicPr>
        <p:blipFill rotWithShape="1">
          <a:blip r:embed="rId3">
            <a:alphaModFix/>
          </a:blip>
          <a:srcRect t="13703" r="4452"/>
          <a:stretch/>
        </p:blipFill>
        <p:spPr>
          <a:xfrm>
            <a:off x="893100" y="6483125"/>
            <a:ext cx="19589975" cy="106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156"/>
          <p:cNvPicPr preferRelativeResize="0"/>
          <p:nvPr/>
        </p:nvPicPr>
        <p:blipFill rotWithShape="1">
          <a:blip r:embed="rId4">
            <a:alphaModFix/>
          </a:blip>
          <a:srcRect t="5820"/>
          <a:stretch/>
        </p:blipFill>
        <p:spPr>
          <a:xfrm>
            <a:off x="21225650" y="5854650"/>
            <a:ext cx="13835974" cy="1156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/>
          <p:nvPr/>
        </p:nvSpPr>
        <p:spPr>
          <a:xfrm>
            <a:off x="266700" y="19850100"/>
            <a:ext cx="735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https://www.rover.com/blog/can-my-cat-eat-salt/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6" name="Google Shape;4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500" y="5038375"/>
            <a:ext cx="30248750" cy="122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Deep Learning</a:t>
            </a:r>
            <a:endParaRPr sz="8400"/>
          </a:p>
        </p:txBody>
      </p:sp>
      <p:sp>
        <p:nvSpPr>
          <p:cNvPr id="488" name="Google Shape;488;p4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(Machine Learning with Deep Models)</a:t>
            </a:r>
            <a:endParaRPr sz="54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57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Image Generation?</a:t>
            </a:r>
            <a:endParaRPr sz="8400"/>
          </a:p>
        </p:txBody>
      </p:sp>
      <p:sp>
        <p:nvSpPr>
          <p:cNvPr id="1487" name="Google Shape;1487;p157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Can Transformers Generate Images?</a:t>
            </a:r>
            <a:endParaRPr sz="5400" b="1"/>
          </a:p>
        </p:txBody>
      </p:sp>
      <p:pic>
        <p:nvPicPr>
          <p:cNvPr id="1488" name="Google Shape;148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900" y="7078300"/>
            <a:ext cx="12418551" cy="87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5527" y="11365475"/>
            <a:ext cx="6715675" cy="562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58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Image Generation?</a:t>
            </a:r>
            <a:endParaRPr sz="8400"/>
          </a:p>
        </p:txBody>
      </p:sp>
      <p:sp>
        <p:nvSpPr>
          <p:cNvPr id="1495" name="Google Shape;1495;p158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Can Transformers Generate Images?</a:t>
            </a:r>
            <a:endParaRPr sz="5400" b="1"/>
          </a:p>
        </p:txBody>
      </p:sp>
      <p:pic>
        <p:nvPicPr>
          <p:cNvPr id="1496" name="Google Shape;149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900" y="7078300"/>
            <a:ext cx="12418551" cy="87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5527" y="11365475"/>
            <a:ext cx="6715675" cy="562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5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35121" t="16283" r="34493" b="20481"/>
          <a:stretch/>
        </p:blipFill>
        <p:spPr>
          <a:xfrm>
            <a:off x="20682975" y="0"/>
            <a:ext cx="15893023" cy="20574001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9" name="Google Shape;1499;p158"/>
          <p:cNvSpPr/>
          <p:nvPr/>
        </p:nvSpPr>
        <p:spPr>
          <a:xfrm>
            <a:off x="24324788" y="4005750"/>
            <a:ext cx="8609400" cy="45807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59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Image Generation?</a:t>
            </a:r>
            <a:endParaRPr sz="8400"/>
          </a:p>
        </p:txBody>
      </p:sp>
      <p:sp>
        <p:nvSpPr>
          <p:cNvPr id="1505" name="Google Shape;1505;p159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Can Transformers Generate Images?</a:t>
            </a:r>
            <a:endParaRPr sz="5400" b="1"/>
          </a:p>
        </p:txBody>
      </p:sp>
      <p:pic>
        <p:nvPicPr>
          <p:cNvPr id="1506" name="Google Shape;1506;p1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0751" t="22851" r="13212" b="24458"/>
          <a:stretch/>
        </p:blipFill>
        <p:spPr>
          <a:xfrm>
            <a:off x="0" y="5682800"/>
            <a:ext cx="18983624" cy="13514675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07" name="Google Shape;1507;p159"/>
          <p:cNvSpPr/>
          <p:nvPr/>
        </p:nvSpPr>
        <p:spPr>
          <a:xfrm>
            <a:off x="626150" y="7626100"/>
            <a:ext cx="6511500" cy="28458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59"/>
          <p:cNvSpPr txBox="1"/>
          <p:nvPr/>
        </p:nvSpPr>
        <p:spPr>
          <a:xfrm>
            <a:off x="3650225" y="19820600"/>
            <a:ext cx="74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https://keras.io/examples/generative/ddim/</a:t>
            </a:r>
            <a:endParaRPr/>
          </a:p>
        </p:txBody>
      </p:sp>
      <p:sp>
        <p:nvSpPr>
          <p:cNvPr id="1509" name="Google Shape;1509;p159"/>
          <p:cNvSpPr txBox="1"/>
          <p:nvPr/>
        </p:nvSpPr>
        <p:spPr>
          <a:xfrm>
            <a:off x="3650225" y="19502275"/>
            <a:ext cx="66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https://ichko.github.io/visualizing-vae-with-efemarai</a:t>
            </a:r>
            <a:endParaRPr/>
          </a:p>
        </p:txBody>
      </p:sp>
      <p:pic>
        <p:nvPicPr>
          <p:cNvPr id="1510" name="Google Shape;1510;p159"/>
          <p:cNvPicPr preferRelativeResize="0"/>
          <p:nvPr/>
        </p:nvPicPr>
        <p:blipFill rotWithShape="1">
          <a:blip r:embed="rId4">
            <a:alphaModFix/>
          </a:blip>
          <a:srcRect l="2038" r="2239"/>
          <a:stretch/>
        </p:blipFill>
        <p:spPr>
          <a:xfrm>
            <a:off x="19341800" y="4228050"/>
            <a:ext cx="15686576" cy="682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159"/>
          <p:cNvPicPr preferRelativeResize="0"/>
          <p:nvPr/>
        </p:nvPicPr>
        <p:blipFill rotWithShape="1">
          <a:blip r:embed="rId5">
            <a:alphaModFix/>
          </a:blip>
          <a:srcRect l="19755" t="9453" r="19457" b="12225"/>
          <a:stretch/>
        </p:blipFill>
        <p:spPr>
          <a:xfrm>
            <a:off x="19418000" y="10569675"/>
            <a:ext cx="15610375" cy="8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60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Image Generation?</a:t>
            </a:r>
            <a:endParaRPr sz="8400"/>
          </a:p>
        </p:txBody>
      </p:sp>
      <p:sp>
        <p:nvSpPr>
          <p:cNvPr id="1517" name="Google Shape;1517;p160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/>
              <a:t>Can Transformers</a:t>
            </a:r>
            <a:r>
              <a:rPr lang="en-US" sz="5400" b="1"/>
              <a:t> Help </a:t>
            </a:r>
            <a:r>
              <a:rPr lang="en-US" sz="5400"/>
              <a:t>Generate Images?</a:t>
            </a:r>
            <a:endParaRPr sz="5400"/>
          </a:p>
        </p:txBody>
      </p:sp>
      <p:sp>
        <p:nvSpPr>
          <p:cNvPr id="1518" name="Google Shape;1518;p160"/>
          <p:cNvSpPr txBox="1"/>
          <p:nvPr/>
        </p:nvSpPr>
        <p:spPr>
          <a:xfrm>
            <a:off x="3650225" y="19654675"/>
            <a:ext cx="66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https://arxiv.org/abs/2112.10752</a:t>
            </a:r>
            <a:endParaRPr/>
          </a:p>
        </p:txBody>
      </p:sp>
      <p:pic>
        <p:nvPicPr>
          <p:cNvPr id="1519" name="Google Shape;151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625" y="5883255"/>
            <a:ext cx="26586035" cy="1319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60"/>
          <p:cNvPicPr preferRelativeResize="0"/>
          <p:nvPr/>
        </p:nvPicPr>
        <p:blipFill rotWithShape="1">
          <a:blip r:embed="rId4">
            <a:alphaModFix/>
          </a:blip>
          <a:srcRect l="79139" t="47661" r="7849" b="18764"/>
          <a:stretch/>
        </p:blipFill>
        <p:spPr>
          <a:xfrm>
            <a:off x="31757425" y="10950650"/>
            <a:ext cx="4818575" cy="751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160"/>
          <p:cNvPicPr preferRelativeResize="0"/>
          <p:nvPr/>
        </p:nvPicPr>
        <p:blipFill rotWithShape="1">
          <a:blip r:embed="rId4">
            <a:alphaModFix/>
          </a:blip>
          <a:srcRect l="63225" t="48315" r="23430" b="20024"/>
          <a:stretch/>
        </p:blipFill>
        <p:spPr>
          <a:xfrm>
            <a:off x="29776650" y="4562475"/>
            <a:ext cx="4941972" cy="70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98096" y="3731775"/>
            <a:ext cx="22479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160"/>
          <p:cNvPicPr preferRelativeResize="0"/>
          <p:nvPr/>
        </p:nvPicPr>
        <p:blipFill rotWithShape="1">
          <a:blip r:embed="rId6">
            <a:alphaModFix/>
          </a:blip>
          <a:srcRect l="916" t="11733" r="87027" b="67547"/>
          <a:stretch/>
        </p:blipFill>
        <p:spPr>
          <a:xfrm>
            <a:off x="245550" y="11359650"/>
            <a:ext cx="2945075" cy="257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61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Core Transformer Benefits</a:t>
            </a:r>
            <a:endParaRPr sz="8400"/>
          </a:p>
        </p:txBody>
      </p:sp>
      <p:sp>
        <p:nvSpPr>
          <p:cNvPr id="1529" name="Google Shape;1529;p161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64133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Delivers Semantically-Dense Embeddings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Easy to reuse. Easy to transfer</a:t>
            </a:r>
            <a:endParaRPr sz="5400">
              <a:solidFill>
                <a:srgbClr val="588A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Sequence logic and token logic</a:t>
            </a: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Enforce Attention-Oriented Logic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Lightweight supervisory interface</a:t>
            </a:r>
            <a:endParaRPr sz="5400">
              <a:solidFill>
                <a:srgbClr val="588A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Doubles as interpretable “I care about X”</a:t>
            </a: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Synergize Semantically-Dense Embeddings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Link two modalities for powerful results</a:t>
            </a:r>
            <a:endParaRPr sz="5400">
              <a:solidFill>
                <a:srgbClr val="588A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Good for zero-shot and training enforcement</a:t>
            </a:r>
            <a:endParaRPr sz="5400">
              <a:solidFill>
                <a:srgbClr val="588A00"/>
              </a:solidFill>
            </a:endParaRPr>
          </a:p>
        </p:txBody>
      </p:sp>
      <p:sp>
        <p:nvSpPr>
          <p:cNvPr id="1530" name="Google Shape;1530;p161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When Does It Shine</a:t>
            </a:r>
            <a:endParaRPr sz="5400" b="1"/>
          </a:p>
        </p:txBody>
      </p:sp>
      <p:pic>
        <p:nvPicPr>
          <p:cNvPr id="1531" name="Google Shape;153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5975" y="5999825"/>
            <a:ext cx="12418551" cy="87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161"/>
          <p:cNvPicPr preferRelativeResize="0"/>
          <p:nvPr/>
        </p:nvPicPr>
        <p:blipFill rotWithShape="1">
          <a:blip r:embed="rId4">
            <a:alphaModFix/>
          </a:blip>
          <a:srcRect t="81716" r="58992" b="9636"/>
          <a:stretch/>
        </p:blipFill>
        <p:spPr>
          <a:xfrm>
            <a:off x="18942463" y="1456125"/>
            <a:ext cx="17242373" cy="29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61"/>
          <p:cNvPicPr preferRelativeResize="0"/>
          <p:nvPr/>
        </p:nvPicPr>
        <p:blipFill rotWithShape="1">
          <a:blip r:embed="rId5">
            <a:alphaModFix/>
          </a:blip>
          <a:srcRect b="50014"/>
          <a:stretch/>
        </p:blipFill>
        <p:spPr>
          <a:xfrm>
            <a:off x="19010201" y="15652825"/>
            <a:ext cx="17106898" cy="43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61"/>
          <p:cNvPicPr preferRelativeResize="0"/>
          <p:nvPr/>
        </p:nvPicPr>
        <p:blipFill rotWithShape="1">
          <a:blip r:embed="rId6">
            <a:alphaModFix/>
          </a:blip>
          <a:srcRect r="74436"/>
          <a:stretch/>
        </p:blipFill>
        <p:spPr>
          <a:xfrm>
            <a:off x="19473275" y="5716648"/>
            <a:ext cx="2173880" cy="879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9" name="Google Shape;1539;p162"/>
          <p:cNvGraphicFramePr/>
          <p:nvPr/>
        </p:nvGraphicFramePr>
        <p:xfrm>
          <a:off x="18651265" y="70347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{E140DE62-9094-44FD-8970-8892B9DCAA05}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/>
                        <a:t>Encoder-Decoders for Seq2Seq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D8D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 b="1">
                          <a:solidFill>
                            <a:srgbClr val="000000"/>
                          </a:solidFill>
                        </a:rPr>
                        <a:t>Cross-Attention for Multimodal Models</a:t>
                      </a:r>
                      <a:endParaRPr sz="4800" b="1">
                        <a:solidFill>
                          <a:srgbClr val="000000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D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/>
                        <a:t>Large Decoder Models for Text Gen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40" name="Google Shape;1540;p162"/>
          <p:cNvSpPr txBox="1"/>
          <p:nvPr/>
        </p:nvSpPr>
        <p:spPr>
          <a:xfrm>
            <a:off x="19006975" y="5114475"/>
            <a:ext cx="15184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Part 2: Decoding Models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6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HF Pipeline Options</a:t>
            </a:r>
            <a:endParaRPr sz="8400"/>
          </a:p>
        </p:txBody>
      </p:sp>
      <p:sp>
        <p:nvSpPr>
          <p:cNvPr id="1546" name="Google Shape;1546;p163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Automatic End-to-End Pipelines</a:t>
            </a:r>
            <a:endParaRPr sz="5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547" name="Google Shape;154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13" y="4412074"/>
            <a:ext cx="31413576" cy="1348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163"/>
          <p:cNvSpPr/>
          <p:nvPr/>
        </p:nvSpPr>
        <p:spPr>
          <a:xfrm>
            <a:off x="2438400" y="15306150"/>
            <a:ext cx="14950800" cy="2791200"/>
          </a:xfrm>
          <a:prstGeom prst="rect">
            <a:avLst/>
          </a:prstGeom>
          <a:noFill/>
          <a:ln w="152400" cap="flat" cmpd="sng">
            <a:solidFill>
              <a:srgbClr val="FAC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6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Conversational Tasks</a:t>
            </a:r>
            <a:endParaRPr sz="8400"/>
          </a:p>
        </p:txBody>
      </p:sp>
      <p:sp>
        <p:nvSpPr>
          <p:cNvPr id="1554" name="Google Shape;1554;p164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Forecasting Sentences</a:t>
            </a:r>
            <a:endParaRPr sz="5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555" name="Google Shape;155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4642200"/>
            <a:ext cx="32156401" cy="1298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65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Encoder-Decoder Benefits</a:t>
            </a:r>
            <a:endParaRPr sz="8400"/>
          </a:p>
        </p:txBody>
      </p:sp>
      <p:sp>
        <p:nvSpPr>
          <p:cNvPr id="1561" name="Google Shape;1561;p165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64133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Key Features: Powerful and Efficient</a:t>
            </a:r>
            <a:endParaRPr sz="5400" b="1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Grounds harder-to-train decoder with context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Leverages decoder’s forecasting formulation</a:t>
            </a: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1"/>
                </a:solidFill>
              </a:rPr>
              <a:t>BEST WHEN </a:t>
            </a:r>
            <a:endParaRPr sz="5400" b="1">
              <a:solidFill>
                <a:schemeClr val="accent1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Char char="-"/>
            </a:pPr>
            <a:r>
              <a:rPr lang="en-US" sz="5400">
                <a:solidFill>
                  <a:schemeClr val="accent1"/>
                </a:solidFill>
              </a:rPr>
              <a:t>Context and response are strongly separated</a:t>
            </a:r>
            <a:endParaRPr sz="54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BUT NOT IDEAL WHEN</a:t>
            </a:r>
            <a:endParaRPr sz="5400" b="1">
              <a:solidFill>
                <a:srgbClr val="9E00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0000"/>
              </a:buClr>
              <a:buSzPts val="5400"/>
              <a:buChar char="-"/>
            </a:pPr>
            <a:r>
              <a:rPr lang="en-US" sz="5400">
                <a:solidFill>
                  <a:srgbClr val="9E0000"/>
                </a:solidFill>
              </a:rPr>
              <a:t>There is little-to-no context/response division</a:t>
            </a:r>
            <a:endParaRPr sz="5400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5400" b="1"/>
          </a:p>
        </p:txBody>
      </p:sp>
      <p:sp>
        <p:nvSpPr>
          <p:cNvPr id="1562" name="Google Shape;1562;p165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RECALL: When T5-Style Seq2Seq Shine</a:t>
            </a:r>
            <a:endParaRPr sz="5400" b="1"/>
          </a:p>
        </p:txBody>
      </p:sp>
      <p:pic>
        <p:nvPicPr>
          <p:cNvPr id="1563" name="Google Shape;1563;p165"/>
          <p:cNvPicPr preferRelativeResize="0"/>
          <p:nvPr/>
        </p:nvPicPr>
        <p:blipFill rotWithShape="1">
          <a:blip r:embed="rId3">
            <a:alphaModFix/>
          </a:blip>
          <a:srcRect b="7604"/>
          <a:stretch/>
        </p:blipFill>
        <p:spPr>
          <a:xfrm>
            <a:off x="21763675" y="722538"/>
            <a:ext cx="13454949" cy="1912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6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Decoder-Only Options</a:t>
            </a:r>
            <a:endParaRPr sz="8400"/>
          </a:p>
        </p:txBody>
      </p:sp>
      <p:sp>
        <p:nvSpPr>
          <p:cNvPr id="1569" name="Google Shape;1569;p166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Continue The Thought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570" name="Google Shape;1570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950" y="4695925"/>
            <a:ext cx="13765399" cy="148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66"/>
          <p:cNvSpPr txBox="1">
            <a:spLocks noGrp="1"/>
          </p:cNvSpPr>
          <p:nvPr>
            <p:ph type="body" idx="1"/>
          </p:nvPr>
        </p:nvSpPr>
        <p:spPr>
          <a:xfrm>
            <a:off x="19443350" y="7780350"/>
            <a:ext cx="10553700" cy="6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HARD PROS</a:t>
            </a:r>
            <a:endParaRPr sz="540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4800"/>
              <a:buNone/>
            </a:pPr>
            <a:r>
              <a:rPr lang="en-US">
                <a:solidFill>
                  <a:srgbClr val="588A00"/>
                </a:solidFill>
              </a:rPr>
              <a:t>Everything goes in one path</a:t>
            </a:r>
            <a:endParaRPr>
              <a:solidFill>
                <a:srgbClr val="588A00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4800"/>
              <a:buNone/>
            </a:pPr>
            <a:r>
              <a:rPr lang="en-US">
                <a:solidFill>
                  <a:srgbClr val="588A00"/>
                </a:solidFill>
              </a:rPr>
              <a:t>Decoder gets much more training</a:t>
            </a:r>
            <a:endParaRPr>
              <a:solidFill>
                <a:srgbClr val="588A00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HARD CONS</a:t>
            </a:r>
            <a:endParaRPr sz="5400">
              <a:solidFill>
                <a:srgbClr val="9E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E0000"/>
                </a:solidFill>
              </a:rPr>
              <a:t>Needs way more training</a:t>
            </a:r>
            <a:endParaRPr>
              <a:solidFill>
                <a:srgbClr val="9E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9E0000"/>
                </a:solidFill>
              </a:rPr>
              <a:t>Needs to handle way more inputs</a:t>
            </a:r>
            <a:endParaRPr sz="5800">
              <a:solidFill>
                <a:srgbClr val="9E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/>
        </p:nvSpPr>
        <p:spPr>
          <a:xfrm>
            <a:off x="266700" y="19850100"/>
            <a:ext cx="735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https://www.rover.com/blog/can-my-cat-eat-salt/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5" name="Google Shape;4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500" y="3907327"/>
            <a:ext cx="30248750" cy="133519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Deep Learning</a:t>
            </a:r>
            <a:endParaRPr sz="8400"/>
          </a:p>
        </p:txBody>
      </p:sp>
      <p:sp>
        <p:nvSpPr>
          <p:cNvPr id="497" name="Google Shape;497;p5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(Machine Learning with Deep Models)</a:t>
            </a:r>
            <a:endParaRPr sz="54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6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GPT Series</a:t>
            </a:r>
            <a:endParaRPr sz="8400"/>
          </a:p>
        </p:txBody>
      </p:sp>
      <p:sp>
        <p:nvSpPr>
          <p:cNvPr id="1577" name="Google Shape;1577;p167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Decoder-only Flagship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578" name="Google Shape;157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975" y="6669375"/>
            <a:ext cx="31186028" cy="114358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167"/>
          <p:cNvSpPr txBox="1"/>
          <p:nvPr/>
        </p:nvSpPr>
        <p:spPr>
          <a:xfrm>
            <a:off x="26860500" y="19659600"/>
            <a:ext cx="571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http://jalammar.github.io/illustrated-gpt2/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6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GPT Series</a:t>
            </a:r>
            <a:endParaRPr sz="8400"/>
          </a:p>
        </p:txBody>
      </p:sp>
      <p:sp>
        <p:nvSpPr>
          <p:cNvPr id="1585" name="Google Shape;1585;p168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Decoder-only Flagship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586" name="Google Shape;158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975" y="6669375"/>
            <a:ext cx="31186028" cy="11435877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168"/>
          <p:cNvSpPr txBox="1"/>
          <p:nvPr/>
        </p:nvSpPr>
        <p:spPr>
          <a:xfrm>
            <a:off x="26860500" y="19659600"/>
            <a:ext cx="571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http://jalammar.github.io/illustrated-gpt2/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88" name="Google Shape;1588;p168"/>
          <p:cNvSpPr/>
          <p:nvPr/>
        </p:nvSpPr>
        <p:spPr>
          <a:xfrm>
            <a:off x="6303900" y="7635000"/>
            <a:ext cx="23968200" cy="62184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chemeClr val="accent1"/>
                </a:solidFill>
              </a:rPr>
              <a:t>Sufficient For Simplistic Task Backbones</a:t>
            </a:r>
            <a:endParaRPr sz="84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9E0000"/>
                </a:solidFill>
              </a:rPr>
              <a:t>GREATLY Insufficient For Real Chat</a:t>
            </a:r>
            <a:endParaRPr sz="8400">
              <a:solidFill>
                <a:srgbClr val="9E0000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3" name="Google Shape;1593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425" y="3895825"/>
            <a:ext cx="22277151" cy="1553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6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ChatGPT</a:t>
            </a:r>
            <a:endParaRPr sz="8400"/>
          </a:p>
        </p:txBody>
      </p:sp>
      <p:sp>
        <p:nvSpPr>
          <p:cNvPr id="1595" name="Google Shape;1595;p169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GPT-Based Conversational Model</a:t>
            </a:r>
            <a:endParaRPr/>
          </a:p>
        </p:txBody>
      </p:sp>
      <p:sp>
        <p:nvSpPr>
          <p:cNvPr id="1596" name="Google Shape;1596;p169"/>
          <p:cNvSpPr txBox="1"/>
          <p:nvPr/>
        </p:nvSpPr>
        <p:spPr>
          <a:xfrm>
            <a:off x="16968600" y="19614775"/>
            <a:ext cx="1508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https://www.trustedreviews.com/opinion/ctrlaltdelete-a-chatgpt-powered-bing-could-finally-dethrone-google-4301438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70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GPT In Popular Culture</a:t>
            </a:r>
            <a:endParaRPr sz="8400"/>
          </a:p>
        </p:txBody>
      </p:sp>
      <p:sp>
        <p:nvSpPr>
          <p:cNvPr id="1602" name="Google Shape;1602;p170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80915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434343"/>
                </a:solidFill>
              </a:rPr>
              <a:t>Features Should Include: </a:t>
            </a:r>
            <a:endParaRPr sz="72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6000"/>
              <a:buChar char="-"/>
            </a:pPr>
            <a:r>
              <a:rPr lang="en-US" sz="6000" b="1">
                <a:solidFill>
                  <a:srgbClr val="434343"/>
                </a:solidFill>
              </a:rPr>
              <a:t>Support Arbitrary Conversation Options</a:t>
            </a:r>
            <a:endParaRPr sz="60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Char char="-"/>
            </a:pPr>
            <a:r>
              <a:rPr lang="en-US" sz="6000" b="1">
                <a:solidFill>
                  <a:srgbClr val="434343"/>
                </a:solidFill>
              </a:rPr>
              <a:t>Follow Along And Reason Well</a:t>
            </a:r>
            <a:endParaRPr sz="60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Char char="-"/>
            </a:pPr>
            <a:r>
              <a:rPr lang="en-US" sz="6000" b="1">
                <a:solidFill>
                  <a:srgbClr val="434343"/>
                </a:solidFill>
              </a:rPr>
              <a:t>Be Nice, Inoffensive, and Helpful</a:t>
            </a:r>
            <a:endParaRPr sz="60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Char char="-"/>
            </a:pPr>
            <a:r>
              <a:rPr lang="en-US" sz="6000" b="1">
                <a:solidFill>
                  <a:srgbClr val="434343"/>
                </a:solidFill>
              </a:rPr>
              <a:t>Don’t Fall Apart</a:t>
            </a:r>
            <a:endParaRPr sz="60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Char char="-"/>
            </a:pPr>
            <a:r>
              <a:rPr lang="en-US" sz="6000" b="1">
                <a:solidFill>
                  <a:srgbClr val="434343"/>
                </a:solidFill>
              </a:rPr>
              <a:t>Be As Correct As Possible</a:t>
            </a:r>
            <a:endParaRPr sz="60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Char char="-"/>
            </a:pPr>
            <a:r>
              <a:rPr lang="en-US" sz="6000" b="1">
                <a:solidFill>
                  <a:schemeClr val="accent1"/>
                </a:solidFill>
              </a:rPr>
              <a:t>Be As Powerful As Humans</a:t>
            </a:r>
            <a:endParaRPr sz="6000" b="1">
              <a:solidFill>
                <a:schemeClr val="accent1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Char char="-"/>
            </a:pPr>
            <a:r>
              <a:rPr lang="en-US" sz="6000" b="1">
                <a:solidFill>
                  <a:schemeClr val="accent1"/>
                </a:solidFill>
              </a:rPr>
              <a:t>Be More Powerful Than Humans</a:t>
            </a:r>
            <a:endParaRPr sz="6000" b="1">
              <a:solidFill>
                <a:schemeClr val="accent1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Char char="-"/>
            </a:pPr>
            <a:r>
              <a:rPr lang="en-US" sz="6000" b="1">
                <a:solidFill>
                  <a:schemeClr val="accent1"/>
                </a:solidFill>
              </a:rPr>
              <a:t>Solve Every Problem Ever</a:t>
            </a:r>
            <a:endParaRPr sz="6000" b="1">
              <a:solidFill>
                <a:schemeClr val="accent1"/>
              </a:solidFill>
            </a:endParaRPr>
          </a:p>
        </p:txBody>
      </p:sp>
      <p:sp>
        <p:nvSpPr>
          <p:cNvPr id="1603" name="Google Shape;1603;p170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What We Want LLMs To Do</a:t>
            </a:r>
            <a:endParaRPr sz="5400" b="1"/>
          </a:p>
        </p:txBody>
      </p:sp>
      <p:pic>
        <p:nvPicPr>
          <p:cNvPr id="1604" name="Google Shape;1604;p170"/>
          <p:cNvPicPr preferRelativeResize="0"/>
          <p:nvPr/>
        </p:nvPicPr>
        <p:blipFill rotWithShape="1">
          <a:blip r:embed="rId3">
            <a:alphaModFix/>
          </a:blip>
          <a:srcRect b="53566"/>
          <a:stretch/>
        </p:blipFill>
        <p:spPr>
          <a:xfrm>
            <a:off x="22461575" y="3294700"/>
            <a:ext cx="12230100" cy="613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170"/>
          <p:cNvSpPr txBox="1"/>
          <p:nvPr/>
        </p:nvSpPr>
        <p:spPr>
          <a:xfrm>
            <a:off x="23195975" y="9509775"/>
            <a:ext cx="10761300" cy="47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34343"/>
                </a:solidFill>
                <a:latin typeface="NVIDIA Sans"/>
                <a:ea typeface="NVIDIA Sans"/>
                <a:cs typeface="NVIDIA Sans"/>
                <a:sym typeface="NVIDIA Sans"/>
              </a:rPr>
              <a:t>Chat-Specific Fine-Tuning</a:t>
            </a:r>
            <a:endParaRPr sz="6000">
              <a:solidFill>
                <a:srgbClr val="434343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34343"/>
                </a:solidFill>
                <a:latin typeface="NVIDIA Sans"/>
                <a:ea typeface="NVIDIA Sans"/>
                <a:cs typeface="NVIDIA Sans"/>
                <a:sym typeface="NVIDIA Sans"/>
              </a:rPr>
              <a:t>RLHF/RAG Training</a:t>
            </a:r>
            <a:endParaRPr sz="6000">
              <a:solidFill>
                <a:srgbClr val="434343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34343"/>
                </a:solidFill>
                <a:latin typeface="NVIDIA Sans"/>
                <a:ea typeface="NVIDIA Sans"/>
                <a:cs typeface="NVIDIA Sans"/>
                <a:sym typeface="NVIDIA Sans"/>
              </a:rPr>
              <a:t>Instruction Fine-Tuning</a:t>
            </a:r>
            <a:endParaRPr sz="6000">
              <a:solidFill>
                <a:srgbClr val="434343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6000">
                <a:solidFill>
                  <a:srgbClr val="434343"/>
                </a:solidFill>
                <a:latin typeface="NVIDIA Sans"/>
                <a:ea typeface="NVIDIA Sans"/>
                <a:cs typeface="NVIDIA Sans"/>
                <a:sym typeface="NVIDIA Sans"/>
              </a:rPr>
              <a:t>Many Bells and Whistles</a:t>
            </a:r>
            <a:endParaRPr sz="6000">
              <a:solidFill>
                <a:srgbClr val="434343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606" name="Google Shape;1606;p170"/>
          <p:cNvSpPr/>
          <p:nvPr/>
        </p:nvSpPr>
        <p:spPr>
          <a:xfrm>
            <a:off x="2159350" y="6764850"/>
            <a:ext cx="15514500" cy="107994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71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GPT In Popular Culture</a:t>
            </a:r>
            <a:endParaRPr sz="8400"/>
          </a:p>
        </p:txBody>
      </p:sp>
      <p:sp>
        <p:nvSpPr>
          <p:cNvPr id="1612" name="Google Shape;1612;p171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80915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434343"/>
                </a:solidFill>
              </a:rPr>
              <a:t>Features Should Include: </a:t>
            </a:r>
            <a:endParaRPr sz="72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6000"/>
              <a:buChar char="-"/>
            </a:pPr>
            <a:r>
              <a:rPr lang="en-US" sz="6000" b="1">
                <a:solidFill>
                  <a:srgbClr val="434343"/>
                </a:solidFill>
              </a:rPr>
              <a:t>Support Arbitrary Conversation Options</a:t>
            </a:r>
            <a:endParaRPr sz="60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Char char="-"/>
            </a:pPr>
            <a:r>
              <a:rPr lang="en-US" sz="6000" b="1">
                <a:solidFill>
                  <a:srgbClr val="434343"/>
                </a:solidFill>
              </a:rPr>
              <a:t>Follow Along And Reason Well</a:t>
            </a:r>
            <a:endParaRPr sz="60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Char char="-"/>
            </a:pPr>
            <a:r>
              <a:rPr lang="en-US" sz="6000" b="1">
                <a:solidFill>
                  <a:srgbClr val="434343"/>
                </a:solidFill>
              </a:rPr>
              <a:t>Be Nice, Inoffensive, and Helpful</a:t>
            </a:r>
            <a:endParaRPr sz="60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Char char="-"/>
            </a:pPr>
            <a:r>
              <a:rPr lang="en-US" sz="6000" b="1">
                <a:solidFill>
                  <a:srgbClr val="434343"/>
                </a:solidFill>
              </a:rPr>
              <a:t>Don’t Fall Apart</a:t>
            </a:r>
            <a:endParaRPr sz="60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Char char="-"/>
            </a:pPr>
            <a:r>
              <a:rPr lang="en-US" sz="6000" b="1">
                <a:solidFill>
                  <a:srgbClr val="434343"/>
                </a:solidFill>
              </a:rPr>
              <a:t>Be As Correct As Possible</a:t>
            </a:r>
            <a:endParaRPr sz="6000" b="1">
              <a:solidFill>
                <a:srgbClr val="434343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Char char="-"/>
            </a:pPr>
            <a:r>
              <a:rPr lang="en-US" sz="6000" b="1">
                <a:solidFill>
                  <a:schemeClr val="accent1"/>
                </a:solidFill>
              </a:rPr>
              <a:t>Be As Powerful As Humans</a:t>
            </a:r>
            <a:endParaRPr sz="6000" b="1">
              <a:solidFill>
                <a:schemeClr val="accent1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Char char="-"/>
            </a:pPr>
            <a:r>
              <a:rPr lang="en-US" sz="6000" b="1">
                <a:solidFill>
                  <a:schemeClr val="accent1"/>
                </a:solidFill>
              </a:rPr>
              <a:t>Be More Powerful Than Humans</a:t>
            </a:r>
            <a:endParaRPr sz="6000" b="1">
              <a:solidFill>
                <a:schemeClr val="accent1"/>
              </a:solidFill>
            </a:endParaRPr>
          </a:p>
          <a:p>
            <a:pPr marL="457200" lvl="0" indent="-609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Char char="-"/>
            </a:pPr>
            <a:r>
              <a:rPr lang="en-US" sz="6000" b="1">
                <a:solidFill>
                  <a:schemeClr val="accent1"/>
                </a:solidFill>
              </a:rPr>
              <a:t>Solve Every Problem Ever</a:t>
            </a:r>
            <a:endParaRPr sz="6000" b="1">
              <a:solidFill>
                <a:schemeClr val="accent1"/>
              </a:solidFill>
            </a:endParaRPr>
          </a:p>
        </p:txBody>
      </p:sp>
      <p:sp>
        <p:nvSpPr>
          <p:cNvPr id="1613" name="Google Shape;1613;p171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What We Want LLMs To Do</a:t>
            </a:r>
            <a:endParaRPr sz="5400" b="1"/>
          </a:p>
        </p:txBody>
      </p:sp>
      <p:pic>
        <p:nvPicPr>
          <p:cNvPr id="1614" name="Google Shape;1614;p171"/>
          <p:cNvPicPr preferRelativeResize="0"/>
          <p:nvPr/>
        </p:nvPicPr>
        <p:blipFill rotWithShape="1">
          <a:blip r:embed="rId3">
            <a:alphaModFix/>
          </a:blip>
          <a:srcRect b="53566"/>
          <a:stretch/>
        </p:blipFill>
        <p:spPr>
          <a:xfrm>
            <a:off x="22461575" y="3294700"/>
            <a:ext cx="12230100" cy="613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71"/>
          <p:cNvSpPr txBox="1"/>
          <p:nvPr/>
        </p:nvSpPr>
        <p:spPr>
          <a:xfrm>
            <a:off x="23195975" y="9509775"/>
            <a:ext cx="10761300" cy="47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34343"/>
                </a:solidFill>
                <a:latin typeface="NVIDIA Sans"/>
                <a:ea typeface="NVIDIA Sans"/>
                <a:cs typeface="NVIDIA Sans"/>
                <a:sym typeface="NVIDIA Sans"/>
              </a:rPr>
              <a:t>Chat-Specific Fine-Tuning</a:t>
            </a:r>
            <a:endParaRPr sz="6000">
              <a:solidFill>
                <a:srgbClr val="434343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34343"/>
                </a:solidFill>
                <a:latin typeface="NVIDIA Sans"/>
                <a:ea typeface="NVIDIA Sans"/>
                <a:cs typeface="NVIDIA Sans"/>
                <a:sym typeface="NVIDIA Sans"/>
              </a:rPr>
              <a:t>RLHF/RAG Training</a:t>
            </a:r>
            <a:endParaRPr sz="6000">
              <a:solidFill>
                <a:srgbClr val="434343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34343"/>
                </a:solidFill>
                <a:latin typeface="NVIDIA Sans"/>
                <a:ea typeface="NVIDIA Sans"/>
                <a:cs typeface="NVIDIA Sans"/>
                <a:sym typeface="NVIDIA Sans"/>
              </a:rPr>
              <a:t>Instruction Fine-Tuning</a:t>
            </a:r>
            <a:endParaRPr sz="6000">
              <a:solidFill>
                <a:srgbClr val="434343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6000">
                <a:solidFill>
                  <a:srgbClr val="434343"/>
                </a:solidFill>
                <a:latin typeface="NVIDIA Sans"/>
                <a:ea typeface="NVIDIA Sans"/>
                <a:cs typeface="NVIDIA Sans"/>
                <a:sym typeface="NVIDIA Sans"/>
              </a:rPr>
              <a:t>Many Bells and Whistles</a:t>
            </a:r>
            <a:endParaRPr sz="6000">
              <a:solidFill>
                <a:srgbClr val="434343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7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Decoder Default Behavior</a:t>
            </a:r>
            <a:endParaRPr sz="8400"/>
          </a:p>
        </p:txBody>
      </p:sp>
      <p:sp>
        <p:nvSpPr>
          <p:cNvPr id="1621" name="Google Shape;1621;p172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What “Should” A Good Conversation Model Do?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622" name="Google Shape;1622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150" y="4695925"/>
            <a:ext cx="13765399" cy="148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72"/>
          <p:cNvSpPr txBox="1">
            <a:spLocks noGrp="1"/>
          </p:cNvSpPr>
          <p:nvPr>
            <p:ph type="body" idx="1"/>
          </p:nvPr>
        </p:nvSpPr>
        <p:spPr>
          <a:xfrm>
            <a:off x="16552550" y="7780350"/>
            <a:ext cx="13468500" cy="6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Have Good Grasp of General Language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Maintain Good Default Behavior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Be Able To Follow Instructions</a:t>
            </a: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588A00"/>
                </a:solidFill>
              </a:rPr>
              <a:t>Have Specific Behavior Patterns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588A00"/>
                </a:solidFill>
              </a:rPr>
              <a:t>Have Highly-Specialized Vocabulary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Tell Things Truthfully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Think Things Through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Be Able To Take Actions</a:t>
            </a:r>
            <a:endParaRPr sz="5400" b="1">
              <a:solidFill>
                <a:srgbClr val="9E0000"/>
              </a:solidFill>
            </a:endParaRPr>
          </a:p>
        </p:txBody>
      </p:sp>
      <p:sp>
        <p:nvSpPr>
          <p:cNvPr id="1624" name="Google Shape;1624;p172"/>
          <p:cNvSpPr txBox="1"/>
          <p:nvPr/>
        </p:nvSpPr>
        <p:spPr>
          <a:xfrm>
            <a:off x="30438075" y="8785550"/>
            <a:ext cx="490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Pre-Training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5" name="Google Shape;1625;p172"/>
          <p:cNvSpPr txBox="1"/>
          <p:nvPr/>
        </p:nvSpPr>
        <p:spPr>
          <a:xfrm>
            <a:off x="30438075" y="11309175"/>
            <a:ext cx="49083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Prompt-Eng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Fine-Tuning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626" name="Google Shape;1626;p172"/>
          <p:cNvSpPr txBox="1"/>
          <p:nvPr/>
        </p:nvSpPr>
        <p:spPr>
          <a:xfrm>
            <a:off x="30438075" y="14393850"/>
            <a:ext cx="59856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Extra Controls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External Data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Tooling Access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627" name="Google Shape;1627;p172"/>
          <p:cNvSpPr/>
          <p:nvPr/>
        </p:nvSpPr>
        <p:spPr>
          <a:xfrm>
            <a:off x="16552550" y="7780350"/>
            <a:ext cx="19413600" cy="107994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7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Decoder Default Behavior</a:t>
            </a:r>
            <a:endParaRPr sz="8400"/>
          </a:p>
        </p:txBody>
      </p:sp>
      <p:sp>
        <p:nvSpPr>
          <p:cNvPr id="1633" name="Google Shape;1633;p173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What “Should” A Good Conversation Model Do?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634" name="Google Shape;1634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150" y="4695925"/>
            <a:ext cx="13765399" cy="148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173"/>
          <p:cNvSpPr txBox="1">
            <a:spLocks noGrp="1"/>
          </p:cNvSpPr>
          <p:nvPr>
            <p:ph type="body" idx="1"/>
          </p:nvPr>
        </p:nvSpPr>
        <p:spPr>
          <a:xfrm>
            <a:off x="16552550" y="7780350"/>
            <a:ext cx="13468500" cy="6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Have Good Grasp of General Language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Maintain Good Default Behavior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Be Able To Follow Instructions</a:t>
            </a: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588A00"/>
                </a:solidFill>
              </a:rPr>
              <a:t>Have Specific Behavior Patterns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588A00"/>
                </a:solidFill>
              </a:rPr>
              <a:t>Have Highly-Specialized Vocabulary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Tell Things Truthfully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Think Things Through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Be Able To Take Actions</a:t>
            </a:r>
            <a:endParaRPr sz="5400" b="1">
              <a:solidFill>
                <a:srgbClr val="9E0000"/>
              </a:solidFill>
            </a:endParaRPr>
          </a:p>
        </p:txBody>
      </p:sp>
      <p:sp>
        <p:nvSpPr>
          <p:cNvPr id="1636" name="Google Shape;1636;p173"/>
          <p:cNvSpPr txBox="1"/>
          <p:nvPr/>
        </p:nvSpPr>
        <p:spPr>
          <a:xfrm>
            <a:off x="30438075" y="8785550"/>
            <a:ext cx="490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Pre-Training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7" name="Google Shape;1637;p173"/>
          <p:cNvSpPr txBox="1"/>
          <p:nvPr/>
        </p:nvSpPr>
        <p:spPr>
          <a:xfrm>
            <a:off x="30438075" y="11309175"/>
            <a:ext cx="49083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Prompt-Eng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Fine-Tuning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638" name="Google Shape;1638;p173"/>
          <p:cNvSpPr txBox="1"/>
          <p:nvPr/>
        </p:nvSpPr>
        <p:spPr>
          <a:xfrm>
            <a:off x="30438075" y="14393850"/>
            <a:ext cx="59856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Extra Controls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External Data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Tooling Access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639" name="Google Shape;1639;p173"/>
          <p:cNvSpPr/>
          <p:nvPr/>
        </p:nvSpPr>
        <p:spPr>
          <a:xfrm>
            <a:off x="16552550" y="10928325"/>
            <a:ext cx="19413600" cy="76515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7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Decoder Default Behavior</a:t>
            </a:r>
            <a:endParaRPr sz="8400"/>
          </a:p>
        </p:txBody>
      </p:sp>
      <p:sp>
        <p:nvSpPr>
          <p:cNvPr id="1645" name="Google Shape;1645;p174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What “Should” A Good Conversation Model Do?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646" name="Google Shape;1646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150" y="4695925"/>
            <a:ext cx="13765399" cy="148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174"/>
          <p:cNvSpPr txBox="1">
            <a:spLocks noGrp="1"/>
          </p:cNvSpPr>
          <p:nvPr>
            <p:ph type="body" idx="1"/>
          </p:nvPr>
        </p:nvSpPr>
        <p:spPr>
          <a:xfrm>
            <a:off x="16552550" y="7780350"/>
            <a:ext cx="13468500" cy="6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Have Good Grasp of General Language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Maintain Good Default Behavior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Be Able To Follow Instructions</a:t>
            </a: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588A00"/>
                </a:solidFill>
              </a:rPr>
              <a:t>Have Specific Behavior Patterns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588A00"/>
                </a:solidFill>
              </a:rPr>
              <a:t>Have Highly-Specialized Vocabulary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Tell Things Truthfully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Think Things Through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Be Able To Take Actions</a:t>
            </a:r>
            <a:endParaRPr sz="5400" b="1">
              <a:solidFill>
                <a:srgbClr val="9E0000"/>
              </a:solidFill>
            </a:endParaRPr>
          </a:p>
        </p:txBody>
      </p:sp>
      <p:sp>
        <p:nvSpPr>
          <p:cNvPr id="1648" name="Google Shape;1648;p174"/>
          <p:cNvSpPr txBox="1"/>
          <p:nvPr/>
        </p:nvSpPr>
        <p:spPr>
          <a:xfrm>
            <a:off x="30438075" y="8785550"/>
            <a:ext cx="490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Pre-Training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9" name="Google Shape;1649;p174"/>
          <p:cNvSpPr txBox="1"/>
          <p:nvPr/>
        </p:nvSpPr>
        <p:spPr>
          <a:xfrm>
            <a:off x="30438075" y="11309175"/>
            <a:ext cx="49083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Prompt-Eng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Fine-Tuning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650" name="Google Shape;1650;p174"/>
          <p:cNvSpPr txBox="1"/>
          <p:nvPr/>
        </p:nvSpPr>
        <p:spPr>
          <a:xfrm>
            <a:off x="30438075" y="14393850"/>
            <a:ext cx="59856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Extra Controls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External Data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Tooling Access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651" name="Google Shape;1651;p174"/>
          <p:cNvSpPr/>
          <p:nvPr/>
        </p:nvSpPr>
        <p:spPr>
          <a:xfrm>
            <a:off x="16552550" y="13955425"/>
            <a:ext cx="19413600" cy="46245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7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Decoder Default Behavior</a:t>
            </a:r>
            <a:endParaRPr sz="8400"/>
          </a:p>
        </p:txBody>
      </p:sp>
      <p:sp>
        <p:nvSpPr>
          <p:cNvPr id="1657" name="Google Shape;1657;p175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What “Should” A Good Conversation Model Do?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658" name="Google Shape;165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150" y="4695925"/>
            <a:ext cx="13765399" cy="148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75"/>
          <p:cNvSpPr txBox="1">
            <a:spLocks noGrp="1"/>
          </p:cNvSpPr>
          <p:nvPr>
            <p:ph type="body" idx="1"/>
          </p:nvPr>
        </p:nvSpPr>
        <p:spPr>
          <a:xfrm>
            <a:off x="16552550" y="7780350"/>
            <a:ext cx="13468500" cy="6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Have Good Grasp of General Language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Maintain Good Default Behavior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Be Able To Follow Instructions</a:t>
            </a: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588A00"/>
                </a:solidFill>
              </a:rPr>
              <a:t>Have Specific Behavior Patterns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588A00"/>
                </a:solidFill>
              </a:rPr>
              <a:t>Have Highly-Specialized Vocabulary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Tell Things Truthfully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Think Things Through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Be Able To Take Actions</a:t>
            </a:r>
            <a:endParaRPr sz="5400" b="1">
              <a:solidFill>
                <a:srgbClr val="9E0000"/>
              </a:solidFill>
            </a:endParaRPr>
          </a:p>
        </p:txBody>
      </p:sp>
      <p:sp>
        <p:nvSpPr>
          <p:cNvPr id="1660" name="Google Shape;1660;p175"/>
          <p:cNvSpPr txBox="1"/>
          <p:nvPr/>
        </p:nvSpPr>
        <p:spPr>
          <a:xfrm>
            <a:off x="30438075" y="8785550"/>
            <a:ext cx="490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Pre-Training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1" name="Google Shape;1661;p175"/>
          <p:cNvSpPr txBox="1"/>
          <p:nvPr/>
        </p:nvSpPr>
        <p:spPr>
          <a:xfrm>
            <a:off x="30438075" y="11309175"/>
            <a:ext cx="49083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Prompt-Eng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Fine-Tuning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662" name="Google Shape;1662;p175"/>
          <p:cNvSpPr txBox="1"/>
          <p:nvPr/>
        </p:nvSpPr>
        <p:spPr>
          <a:xfrm>
            <a:off x="30438075" y="14393850"/>
            <a:ext cx="59856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Extra Controls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External Data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Tooling Access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76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Core Areas To Improve</a:t>
            </a:r>
            <a:endParaRPr sz="8400"/>
          </a:p>
        </p:txBody>
      </p:sp>
      <p:sp>
        <p:nvSpPr>
          <p:cNvPr id="1668" name="Google Shape;1668;p176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80915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NEEDS MORE POWER [This Part]</a:t>
            </a:r>
            <a:endParaRPr sz="5400" b="1">
              <a:solidFill>
                <a:srgbClr val="9E0000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400"/>
              <a:buChar char="-"/>
            </a:pPr>
            <a:r>
              <a:rPr lang="en-US" sz="5400"/>
              <a:t>Needs more training, more data, and larger model. </a:t>
            </a:r>
            <a:endParaRPr sz="5400"/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Char char="-"/>
            </a:pPr>
            <a:r>
              <a:rPr lang="en-US" sz="5400"/>
              <a:t>Maintain context and consistent autoregression.</a:t>
            </a: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EA9999"/>
                </a:solidFill>
              </a:rPr>
              <a:t>STOCHASTIC PARROT BY DEFAULT [Part 3]</a:t>
            </a:r>
            <a:endParaRPr sz="5400" b="1">
              <a:solidFill>
                <a:srgbClr val="EA9999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It merely predicts the most probable token. 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Limit to context window and no real memory systems.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Will hallucinate, follow distribution of training data.</a:t>
            </a:r>
            <a:endParaRPr sz="5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sz="5400" b="1"/>
          </a:p>
        </p:txBody>
      </p:sp>
      <p:sp>
        <p:nvSpPr>
          <p:cNvPr id="1669" name="Google Shape;1669;p176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Why Is Conversation So Much Harder?</a:t>
            </a:r>
            <a:endParaRPr sz="5400" b="1"/>
          </a:p>
        </p:txBody>
      </p:sp>
      <p:pic>
        <p:nvPicPr>
          <p:cNvPr id="1670" name="Google Shape;1670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600" y="6210300"/>
            <a:ext cx="13735050" cy="100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/>
          <p:nvPr/>
        </p:nvSpPr>
        <p:spPr>
          <a:xfrm>
            <a:off x="266700" y="19850100"/>
            <a:ext cx="735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https://www.rover.com/blog/can-my-cat-eat-salt/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4" name="Google Shape;5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6167443"/>
            <a:ext cx="19507200" cy="82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Deep Learning</a:t>
            </a:r>
            <a:endParaRPr sz="8400"/>
          </a:p>
        </p:txBody>
      </p:sp>
      <p:sp>
        <p:nvSpPr>
          <p:cNvPr id="506" name="Google Shape;506;p5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(Machine Learning with Deep Models)</a:t>
            </a:r>
            <a:endParaRPr sz="54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7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GPT Scaling Laws</a:t>
            </a:r>
            <a:endParaRPr sz="8400"/>
          </a:p>
        </p:txBody>
      </p:sp>
      <p:sp>
        <p:nvSpPr>
          <p:cNvPr id="1676" name="Google Shape;1676;p177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Bigger Is Better… To A Point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sp>
        <p:nvSpPr>
          <p:cNvPr id="1677" name="Google Shape;1677;p177"/>
          <p:cNvSpPr txBox="1"/>
          <p:nvPr/>
        </p:nvSpPr>
        <p:spPr>
          <a:xfrm>
            <a:off x="14123950" y="19659600"/>
            <a:ext cx="1845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https://www.semanticscholar.org/paper/BloombergGPT%3A-A-Large-Language-Model-for-Finance-Wu-Irsoy/83edcfbb206ddad38a971d605da09390604248ea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678" name="Google Shape;167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650" y="4599313"/>
            <a:ext cx="30156694" cy="1297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7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GPT Scaling Laws</a:t>
            </a:r>
            <a:endParaRPr sz="8400"/>
          </a:p>
        </p:txBody>
      </p:sp>
      <p:sp>
        <p:nvSpPr>
          <p:cNvPr id="1684" name="Google Shape;1684;p178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Bigger Is Better… To A Point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sp>
        <p:nvSpPr>
          <p:cNvPr id="1685" name="Google Shape;1685;p178"/>
          <p:cNvSpPr txBox="1"/>
          <p:nvPr/>
        </p:nvSpPr>
        <p:spPr>
          <a:xfrm>
            <a:off x="14123950" y="19659600"/>
            <a:ext cx="1845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https://www.semanticscholar.org/paper/BloombergGPT%3A-A-Large-Language-Model-for-Finance-Wu-Irsoy/83edcfbb206ddad38a971d605da09390604248ea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686" name="Google Shape;168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650" y="4599313"/>
            <a:ext cx="30156694" cy="12975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178"/>
          <p:cNvSpPr/>
          <p:nvPr/>
        </p:nvSpPr>
        <p:spPr>
          <a:xfrm>
            <a:off x="6303900" y="7635000"/>
            <a:ext cx="23968200" cy="62184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chemeClr val="accent1"/>
                </a:solidFill>
              </a:rPr>
              <a:t>Bigger Isn’t Always Better</a:t>
            </a:r>
            <a:endParaRPr sz="84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9E0000"/>
                </a:solidFill>
              </a:rPr>
              <a:t>But Sufficient Is Still Giant</a:t>
            </a:r>
            <a:endParaRPr sz="8400">
              <a:solidFill>
                <a:srgbClr val="9E0000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79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Off-The-Shelf Models</a:t>
            </a:r>
            <a:endParaRPr sz="8400"/>
          </a:p>
        </p:txBody>
      </p:sp>
      <p:sp>
        <p:nvSpPr>
          <p:cNvPr id="1693" name="Google Shape;1693;p179"/>
          <p:cNvSpPr txBox="1">
            <a:spLocks noGrp="1"/>
          </p:cNvSpPr>
          <p:nvPr>
            <p:ph type="body" idx="1"/>
          </p:nvPr>
        </p:nvSpPr>
        <p:spPr>
          <a:xfrm>
            <a:off x="2596900" y="6492050"/>
            <a:ext cx="164133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GPT4 (OpenAI)</a:t>
            </a:r>
            <a:endParaRPr sz="5400" b="1"/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-"/>
            </a:pPr>
            <a:r>
              <a:rPr lang="en-US" sz="4800"/>
              <a:t>Great SOTA performance. ChatGPT Backbone.</a:t>
            </a:r>
            <a:endParaRPr sz="4800"/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-"/>
            </a:pPr>
            <a:r>
              <a:rPr lang="en-US" sz="4800"/>
              <a:t>Black-boxy, and only cloud-hosted.</a:t>
            </a:r>
            <a:endParaRPr sz="4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GPT-43B (NVIDIA)</a:t>
            </a:r>
            <a:endParaRPr sz="5400" b="1"/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-"/>
            </a:pPr>
            <a:r>
              <a:rPr lang="en-US" sz="4800"/>
              <a:t>Currently NeMo-Service-walled.</a:t>
            </a:r>
            <a:endParaRPr sz="4800"/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-"/>
            </a:pPr>
            <a:r>
              <a:rPr lang="en-US" sz="4800"/>
              <a:t>More useful for deployment.</a:t>
            </a:r>
            <a:endParaRPr sz="4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Llama-2 (Meta)</a:t>
            </a:r>
            <a:endParaRPr sz="5400" b="1"/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 sz="4800"/>
              <a:t>SOTA Models w/ Llama-2 license.</a:t>
            </a:r>
            <a:endParaRPr sz="4800"/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 sz="4800"/>
              <a:t>Not OSS but commercial-friendly. </a:t>
            </a:r>
            <a:endParaRPr sz="4800"/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 sz="4800"/>
              <a:t>Locally-hosted and HF-compatible.</a:t>
            </a:r>
            <a:endParaRPr sz="4800" b="1"/>
          </a:p>
        </p:txBody>
      </p:sp>
      <p:sp>
        <p:nvSpPr>
          <p:cNvPr id="1694" name="Google Shape;1694;p179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Starting Points For Conversation Tasks</a:t>
            </a:r>
            <a:endParaRPr sz="5400" b="1"/>
          </a:p>
        </p:txBody>
      </p:sp>
      <p:pic>
        <p:nvPicPr>
          <p:cNvPr id="1695" name="Google Shape;1695;p179"/>
          <p:cNvPicPr preferRelativeResize="0"/>
          <p:nvPr/>
        </p:nvPicPr>
        <p:blipFill rotWithShape="1">
          <a:blip r:embed="rId3">
            <a:alphaModFix/>
          </a:blip>
          <a:srcRect b="51354"/>
          <a:stretch/>
        </p:blipFill>
        <p:spPr>
          <a:xfrm>
            <a:off x="20106100" y="971600"/>
            <a:ext cx="14639398" cy="618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6100" y="7435325"/>
            <a:ext cx="14639401" cy="585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179"/>
          <p:cNvPicPr preferRelativeResize="0"/>
          <p:nvPr/>
        </p:nvPicPr>
        <p:blipFill rotWithShape="1">
          <a:blip r:embed="rId5">
            <a:alphaModFix/>
          </a:blip>
          <a:srcRect l="21990" t="44472"/>
          <a:stretch/>
        </p:blipFill>
        <p:spPr>
          <a:xfrm>
            <a:off x="20106100" y="13564825"/>
            <a:ext cx="14639402" cy="58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8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Handling Large LLMs</a:t>
            </a:r>
            <a:endParaRPr sz="8400"/>
          </a:p>
        </p:txBody>
      </p:sp>
      <p:sp>
        <p:nvSpPr>
          <p:cNvPr id="1703" name="Google Shape;1703;p180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/>
              <a:t>A Compute / Skillset Budget</a:t>
            </a:r>
            <a:endParaRPr/>
          </a:p>
        </p:txBody>
      </p:sp>
      <p:pic>
        <p:nvPicPr>
          <p:cNvPr id="1704" name="Google Shape;170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4994650"/>
            <a:ext cx="13728599" cy="141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9275" y="4994650"/>
            <a:ext cx="14322116" cy="141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80"/>
          <p:cNvSpPr txBox="1"/>
          <p:nvPr/>
        </p:nvSpPr>
        <p:spPr>
          <a:xfrm>
            <a:off x="7393500" y="10128750"/>
            <a:ext cx="3970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rgbClr val="FFFFFF"/>
                </a:solidFill>
                <a:latin typeface="NVIDIA Sans"/>
                <a:ea typeface="NVIDIA Sans"/>
                <a:cs typeface="NVIDIA Sans"/>
                <a:sym typeface="NVIDIA Sans"/>
              </a:rPr>
              <a:t>Training</a:t>
            </a:r>
            <a:endParaRPr sz="6400" b="1">
              <a:solidFill>
                <a:srgbClr val="FFFFFF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707" name="Google Shape;1707;p180"/>
          <p:cNvSpPr txBox="1"/>
          <p:nvPr/>
        </p:nvSpPr>
        <p:spPr>
          <a:xfrm>
            <a:off x="24914925" y="10128750"/>
            <a:ext cx="3970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Inference</a:t>
            </a:r>
            <a:endParaRPr sz="6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708" name="Google Shape;1708;p180"/>
          <p:cNvSpPr/>
          <p:nvPr/>
        </p:nvSpPr>
        <p:spPr>
          <a:xfrm>
            <a:off x="15055200" y="7885500"/>
            <a:ext cx="5872200" cy="5656200"/>
          </a:xfrm>
          <a:prstGeom prst="ellipse">
            <a:avLst/>
          </a:prstGeom>
          <a:solidFill>
            <a:schemeClr val="dk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180"/>
          <p:cNvSpPr txBox="1"/>
          <p:nvPr/>
        </p:nvSpPr>
        <p:spPr>
          <a:xfrm>
            <a:off x="16243188" y="9636150"/>
            <a:ext cx="34962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Fine</a:t>
            </a:r>
            <a:endParaRPr sz="6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Tuning</a:t>
            </a:r>
            <a:endParaRPr sz="6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8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Quantized LLMs</a:t>
            </a:r>
            <a:endParaRPr sz="8400"/>
          </a:p>
        </p:txBody>
      </p:sp>
      <p:sp>
        <p:nvSpPr>
          <p:cNvPr id="1715" name="Google Shape;1715;p181"/>
          <p:cNvSpPr txBox="1"/>
          <p:nvPr/>
        </p:nvSpPr>
        <p:spPr>
          <a:xfrm>
            <a:off x="24047100" y="19714000"/>
            <a:ext cx="8666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https://developer.nvidia.com/blog/simplifying-ai-inference-in-production-with-triton/</a:t>
            </a: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716" name="Google Shape;1716;p181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181"/>
          <p:cNvSpPr txBox="1"/>
          <p:nvPr/>
        </p:nvSpPr>
        <p:spPr>
          <a:xfrm>
            <a:off x="4035425" y="19714000"/>
            <a:ext cx="95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https://developer.nvidia.com/blog/deploying-gpt-j-and-t5-with-fastertransformer-and-triton-inference-server/</a:t>
            </a:r>
            <a:endParaRPr/>
          </a:p>
        </p:txBody>
      </p:sp>
      <p:pic>
        <p:nvPicPr>
          <p:cNvPr id="1718" name="Google Shape;1718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100" y="7435651"/>
            <a:ext cx="15883502" cy="677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8787" y="5998925"/>
            <a:ext cx="13174415" cy="10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8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Reducing Model Sizes</a:t>
            </a:r>
            <a:endParaRPr/>
          </a:p>
        </p:txBody>
      </p:sp>
      <p:sp>
        <p:nvSpPr>
          <p:cNvPr id="1721" name="Google Shape;1721;p181"/>
          <p:cNvSpPr txBox="1">
            <a:spLocks noGrp="1"/>
          </p:cNvSpPr>
          <p:nvPr>
            <p:ph type="body" idx="6"/>
          </p:nvPr>
        </p:nvSpPr>
        <p:spPr>
          <a:xfrm>
            <a:off x="18592805" y="17063961"/>
            <a:ext cx="163464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400"/>
              <a:t>GPTQ Adaptive Quantization</a:t>
            </a:r>
            <a:endParaRPr sz="5400"/>
          </a:p>
        </p:txBody>
      </p:sp>
      <p:sp>
        <p:nvSpPr>
          <p:cNvPr id="1722" name="Google Shape;1722;p181"/>
          <p:cNvSpPr txBox="1">
            <a:spLocks noGrp="1"/>
          </p:cNvSpPr>
          <p:nvPr>
            <p:ph type="body" idx="6"/>
          </p:nvPr>
        </p:nvSpPr>
        <p:spPr>
          <a:xfrm>
            <a:off x="1975105" y="17063986"/>
            <a:ext cx="163464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400"/>
              <a:t>General Quantization</a:t>
            </a:r>
            <a:endParaRPr sz="54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82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Server-Hosted LLMs</a:t>
            </a:r>
            <a:endParaRPr sz="8400"/>
          </a:p>
        </p:txBody>
      </p:sp>
      <p:sp>
        <p:nvSpPr>
          <p:cNvPr id="1728" name="Google Shape;1728;p182"/>
          <p:cNvSpPr txBox="1"/>
          <p:nvPr/>
        </p:nvSpPr>
        <p:spPr>
          <a:xfrm>
            <a:off x="24047100" y="19714000"/>
            <a:ext cx="8666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https://developer.nvidia.com/blog/simplifying-ai-inference-in-production-with-triton/</a:t>
            </a: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729" name="Google Shape;1729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7425" y="3142324"/>
            <a:ext cx="16879277" cy="147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182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Streaming Responses from LLM Pool</a:t>
            </a:r>
            <a:endParaRPr/>
          </a:p>
        </p:txBody>
      </p:sp>
      <p:sp>
        <p:nvSpPr>
          <p:cNvPr id="1731" name="Google Shape;1731;p182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182"/>
          <p:cNvSpPr txBox="1"/>
          <p:nvPr/>
        </p:nvSpPr>
        <p:spPr>
          <a:xfrm>
            <a:off x="4035425" y="19714000"/>
            <a:ext cx="95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https://developer.nvidia.com/blog/deploying-gpt-j-and-t5-with-fastertransformer-and-triton-inference-server/</a:t>
            </a:r>
            <a:endParaRPr/>
          </a:p>
        </p:txBody>
      </p:sp>
      <p:pic>
        <p:nvPicPr>
          <p:cNvPr id="1733" name="Google Shape;1733;p182" descr="Deploying GPT-J and T5 with NVIDIA Triton Inference Server | NVIDIA  Technical Blo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415" y="6169799"/>
            <a:ext cx="14460376" cy="1204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8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Decoder Default Behavior</a:t>
            </a:r>
            <a:endParaRPr sz="8400"/>
          </a:p>
        </p:txBody>
      </p:sp>
      <p:sp>
        <p:nvSpPr>
          <p:cNvPr id="1739" name="Google Shape;1739;p183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What “Should” A Good Conversation Model Do?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740" name="Google Shape;1740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150" y="4695925"/>
            <a:ext cx="13765399" cy="148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183"/>
          <p:cNvSpPr txBox="1">
            <a:spLocks noGrp="1"/>
          </p:cNvSpPr>
          <p:nvPr>
            <p:ph type="body" idx="1"/>
          </p:nvPr>
        </p:nvSpPr>
        <p:spPr>
          <a:xfrm>
            <a:off x="16552550" y="7780350"/>
            <a:ext cx="13468500" cy="6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Have Good Grasp of General Language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Maintain Good Default Behavior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Be Able To Follow Instructions</a:t>
            </a: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588A00"/>
                </a:solidFill>
              </a:rPr>
              <a:t>Have Specific Behavior Patterns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588A00"/>
                </a:solidFill>
              </a:rPr>
              <a:t>Have Highly-Specialized Vocabulary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Tell Things Truthfully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Think Things Through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Be Able To Take Actions</a:t>
            </a:r>
            <a:endParaRPr sz="5400" b="1">
              <a:solidFill>
                <a:srgbClr val="9E0000"/>
              </a:solidFill>
            </a:endParaRPr>
          </a:p>
        </p:txBody>
      </p:sp>
      <p:sp>
        <p:nvSpPr>
          <p:cNvPr id="1742" name="Google Shape;1742;p183"/>
          <p:cNvSpPr txBox="1"/>
          <p:nvPr/>
        </p:nvSpPr>
        <p:spPr>
          <a:xfrm>
            <a:off x="30438075" y="8785550"/>
            <a:ext cx="490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Pre-Training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3" name="Google Shape;1743;p183"/>
          <p:cNvSpPr txBox="1"/>
          <p:nvPr/>
        </p:nvSpPr>
        <p:spPr>
          <a:xfrm>
            <a:off x="30438075" y="11309175"/>
            <a:ext cx="49083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Prompt-Eng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Fine-Tuning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744" name="Google Shape;1744;p183"/>
          <p:cNvSpPr txBox="1"/>
          <p:nvPr/>
        </p:nvSpPr>
        <p:spPr>
          <a:xfrm>
            <a:off x="30438075" y="14393850"/>
            <a:ext cx="59856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Extra Controls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External Data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Tooling Access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745" name="Google Shape;1745;p183"/>
          <p:cNvSpPr/>
          <p:nvPr/>
        </p:nvSpPr>
        <p:spPr>
          <a:xfrm>
            <a:off x="16552550" y="13955425"/>
            <a:ext cx="19413600" cy="46245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84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Good Practices</a:t>
            </a:r>
            <a:endParaRPr sz="8400"/>
          </a:p>
        </p:txBody>
      </p:sp>
      <p:sp>
        <p:nvSpPr>
          <p:cNvPr id="1751" name="Google Shape;1751;p184"/>
          <p:cNvSpPr/>
          <p:nvPr/>
        </p:nvSpPr>
        <p:spPr>
          <a:xfrm>
            <a:off x="3730425" y="11158925"/>
            <a:ext cx="88638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Use Smaller/Quantized Models When Possible</a:t>
            </a:r>
            <a:endParaRPr sz="5800">
              <a:solidFill>
                <a:srgbClr val="9E0000"/>
              </a:solidFill>
            </a:endParaRPr>
          </a:p>
        </p:txBody>
      </p:sp>
      <p:sp>
        <p:nvSpPr>
          <p:cNvPr id="1752" name="Google Shape;1752;p184"/>
          <p:cNvSpPr/>
          <p:nvPr/>
        </p:nvSpPr>
        <p:spPr>
          <a:xfrm>
            <a:off x="14020500" y="11158925"/>
            <a:ext cx="86994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20A6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Tune Smaller LLMs 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With Help Of Big LLMs</a:t>
            </a:r>
            <a:endParaRPr sz="5800">
              <a:solidFill>
                <a:srgbClr val="9E0000"/>
              </a:solidFill>
            </a:endParaRPr>
          </a:p>
        </p:txBody>
      </p:sp>
      <p:sp>
        <p:nvSpPr>
          <p:cNvPr id="1753" name="Google Shape;1753;p184"/>
          <p:cNvSpPr/>
          <p:nvPr/>
        </p:nvSpPr>
        <p:spPr>
          <a:xfrm>
            <a:off x="3812625" y="7382500"/>
            <a:ext cx="86994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Use Fine-Tuned 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SOTA Models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1754" name="Google Shape;1754;p184"/>
          <p:cNvSpPr/>
          <p:nvPr/>
        </p:nvSpPr>
        <p:spPr>
          <a:xfrm>
            <a:off x="3730425" y="14935350"/>
            <a:ext cx="88638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Add Structure 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and Control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1755" name="Google Shape;1755;p184"/>
          <p:cNvSpPr/>
          <p:nvPr/>
        </p:nvSpPr>
        <p:spPr>
          <a:xfrm>
            <a:off x="14020500" y="14935350"/>
            <a:ext cx="86994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20A6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Fine-Tune For 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Default Behavior!</a:t>
            </a:r>
            <a:endParaRPr sz="5800">
              <a:solidFill>
                <a:srgbClr val="9E0000"/>
              </a:solidFill>
            </a:endParaRPr>
          </a:p>
        </p:txBody>
      </p:sp>
      <p:sp>
        <p:nvSpPr>
          <p:cNvPr id="1756" name="Google Shape;1756;p184"/>
          <p:cNvSpPr txBox="1"/>
          <p:nvPr/>
        </p:nvSpPr>
        <p:spPr>
          <a:xfrm>
            <a:off x="3771525" y="6069150"/>
            <a:ext cx="869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Using Off-The-Shelf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757" name="Google Shape;1757;p184"/>
          <p:cNvSpPr/>
          <p:nvPr/>
        </p:nvSpPr>
        <p:spPr>
          <a:xfrm>
            <a:off x="14020500" y="7382500"/>
            <a:ext cx="86994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20A6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Start From Existing 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SOTA Models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1758" name="Google Shape;1758;p184"/>
          <p:cNvSpPr txBox="1"/>
          <p:nvPr/>
        </p:nvSpPr>
        <p:spPr>
          <a:xfrm>
            <a:off x="13938300" y="6069138"/>
            <a:ext cx="869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Fine-Tuning Yourself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759" name="Google Shape;1759;p184"/>
          <p:cNvSpPr/>
          <p:nvPr/>
        </p:nvSpPr>
        <p:spPr>
          <a:xfrm>
            <a:off x="24146175" y="14935350"/>
            <a:ext cx="86994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0063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Re-Verify Performance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Regularly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1760" name="Google Shape;1760;p184"/>
          <p:cNvSpPr/>
          <p:nvPr/>
        </p:nvSpPr>
        <p:spPr>
          <a:xfrm>
            <a:off x="24146175" y="11158925"/>
            <a:ext cx="86994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0063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Obfuscate Your Data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1761" name="Google Shape;1761;p184"/>
          <p:cNvSpPr/>
          <p:nvPr/>
        </p:nvSpPr>
        <p:spPr>
          <a:xfrm>
            <a:off x="24146175" y="7382500"/>
            <a:ext cx="86994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0063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Know Where Your 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Data Is Going</a:t>
            </a:r>
            <a:endParaRPr sz="5800">
              <a:solidFill>
                <a:srgbClr val="9E0000"/>
              </a:solidFill>
            </a:endParaRPr>
          </a:p>
        </p:txBody>
      </p:sp>
      <p:sp>
        <p:nvSpPr>
          <p:cNvPr id="1762" name="Google Shape;1762;p184"/>
          <p:cNvSpPr txBox="1"/>
          <p:nvPr/>
        </p:nvSpPr>
        <p:spPr>
          <a:xfrm>
            <a:off x="24105075" y="6069138"/>
            <a:ext cx="869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Using Cloud-Hosted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763" name="Google Shape;1763;p184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>
                <a:solidFill>
                  <a:srgbClr val="76B900"/>
                </a:solidFill>
              </a:rPr>
              <a:t>Things To Remember In The Wild</a:t>
            </a:r>
            <a:endParaRPr>
              <a:solidFill>
                <a:srgbClr val="76B9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solidFill>
                <a:srgbClr val="76B900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85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Chatting With Llama-2</a:t>
            </a:r>
            <a:endParaRPr sz="8400"/>
          </a:p>
        </p:txBody>
      </p:sp>
      <p:sp>
        <p:nvSpPr>
          <p:cNvPr id="1769" name="Google Shape;1769;p185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 Typical SOTA Instruction-Tuned Model</a:t>
            </a:r>
            <a:endParaRPr/>
          </a:p>
        </p:txBody>
      </p:sp>
      <p:pic>
        <p:nvPicPr>
          <p:cNvPr id="1770" name="Google Shape;1770;p185"/>
          <p:cNvPicPr preferRelativeResize="0"/>
          <p:nvPr/>
        </p:nvPicPr>
        <p:blipFill rotWithShape="1">
          <a:blip r:embed="rId3">
            <a:alphaModFix/>
          </a:blip>
          <a:srcRect l="44794" r="5533"/>
          <a:stretch/>
        </p:blipFill>
        <p:spPr>
          <a:xfrm>
            <a:off x="24999000" y="6185450"/>
            <a:ext cx="11577001" cy="1309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85"/>
          <p:cNvSpPr/>
          <p:nvPr/>
        </p:nvSpPr>
        <p:spPr>
          <a:xfrm>
            <a:off x="1152900" y="6185500"/>
            <a:ext cx="11406000" cy="5325300"/>
          </a:xfrm>
          <a:prstGeom prst="rect">
            <a:avLst/>
          </a:prstGeom>
          <a:solidFill>
            <a:srgbClr val="E6EDEA"/>
          </a:solidFill>
          <a:ln>
            <a:noFill/>
          </a:ln>
        </p:spPr>
        <p:txBody>
          <a:bodyPr spcFirstLastPara="1" wrap="square" lIns="457200" tIns="91425" rIns="4570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&lt;s&gt;[INST]&lt;&lt;SYS&gt;&gt;</a:t>
            </a:r>
            <a:endParaRPr sz="44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{{system_message}}</a:t>
            </a:r>
            <a:endParaRPr sz="44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&lt;&lt;/SYS&gt;&gt;</a:t>
            </a:r>
            <a:endParaRPr sz="44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{{instruction}}</a:t>
            </a:r>
            <a:r>
              <a:rPr lang="en-US" sz="4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[/INST] </a:t>
            </a:r>
            <a:r>
              <a:rPr lang="en-US" sz="44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{{primer}}</a:t>
            </a:r>
            <a:endParaRPr sz="4400">
              <a:solidFill>
                <a:srgbClr val="588A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2" name="Google Shape;1772;p185"/>
          <p:cNvSpPr/>
          <p:nvPr/>
        </p:nvSpPr>
        <p:spPr>
          <a:xfrm>
            <a:off x="1152900" y="12172400"/>
            <a:ext cx="11406000" cy="7109700"/>
          </a:xfrm>
          <a:prstGeom prst="rect">
            <a:avLst/>
          </a:prstGeom>
          <a:solidFill>
            <a:srgbClr val="E6EDEA"/>
          </a:solidFill>
          <a:ln>
            <a:noFill/>
          </a:ln>
        </p:spPr>
        <p:txBody>
          <a:bodyPr spcFirstLastPara="1" wrap="square" lIns="457200" tIns="91425" rIns="4570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&lt;s&gt;[INST]&lt;&lt;SYS&gt;&gt;</a:t>
            </a:r>
            <a:endParaRPr sz="36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You are a code generator. Please provide Python code per the instruction.</a:t>
            </a:r>
            <a:endParaRPr sz="36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&lt;&lt;/SYS&gt;&gt;</a:t>
            </a:r>
            <a:endParaRPr sz="36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Write a Fibonacci method</a:t>
            </a:r>
            <a:r>
              <a:rPr lang="en-US" sz="3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[/INST] </a:t>
            </a:r>
            <a:r>
              <a:rPr lang="en-US" sz="36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```python</a:t>
            </a:r>
            <a:endParaRPr sz="36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## Implementation of Fibonacci w/</a:t>
            </a:r>
            <a:endParaRPr sz="36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3" name="Google Shape;1773;p185"/>
          <p:cNvSpPr/>
          <p:nvPr/>
        </p:nvSpPr>
        <p:spPr>
          <a:xfrm>
            <a:off x="13146925" y="6185425"/>
            <a:ext cx="11264100" cy="5325300"/>
          </a:xfrm>
          <a:prstGeom prst="rect">
            <a:avLst/>
          </a:prstGeom>
          <a:solidFill>
            <a:srgbClr val="E6EDEA"/>
          </a:solidFill>
          <a:ln>
            <a:noFill/>
          </a:ln>
        </p:spPr>
        <p:txBody>
          <a:bodyPr spcFirstLastPara="1" wrap="square" lIns="457200" tIns="91425" rIns="4570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&lt;s&gt;[INST]&lt;&lt;SYS&gt;&gt;</a:t>
            </a:r>
            <a:endParaRPr sz="44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{{system_message}}</a:t>
            </a:r>
            <a:endParaRPr sz="44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&lt;&lt;/SYS&gt;&gt;</a:t>
            </a:r>
            <a:endParaRPr sz="44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{{inst1}}</a:t>
            </a:r>
            <a:r>
              <a:rPr lang="en-US" sz="4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[/INST] </a:t>
            </a:r>
            <a:r>
              <a:rPr lang="en-US" sz="4400">
                <a:solidFill>
                  <a:srgbClr val="588A00"/>
                </a:solidFill>
                <a:latin typeface="Roboto Mono"/>
                <a:ea typeface="Roboto Mono"/>
                <a:cs typeface="Roboto Mono"/>
                <a:sym typeface="Roboto Mono"/>
              </a:rPr>
              <a:t>{{gen1}}</a:t>
            </a:r>
            <a:endParaRPr sz="4400">
              <a:solidFill>
                <a:srgbClr val="588A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&lt;/s&gt;&lt;s&gt;[INST] </a:t>
            </a:r>
            <a:endParaRPr sz="4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{{inst2}}</a:t>
            </a:r>
            <a:r>
              <a:rPr lang="en-US" sz="4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[/INST] </a:t>
            </a:r>
            <a:endParaRPr sz="4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4" name="Google Shape;1774;p185"/>
          <p:cNvSpPr/>
          <p:nvPr/>
        </p:nvSpPr>
        <p:spPr>
          <a:xfrm>
            <a:off x="13146925" y="12172375"/>
            <a:ext cx="11264100" cy="7109700"/>
          </a:xfrm>
          <a:prstGeom prst="rect">
            <a:avLst/>
          </a:prstGeom>
          <a:solidFill>
            <a:srgbClr val="E6EDEA"/>
          </a:solidFill>
          <a:ln>
            <a:noFill/>
          </a:ln>
        </p:spPr>
        <p:txBody>
          <a:bodyPr spcFirstLastPara="1" wrap="square" lIns="457200" tIns="91425" rIns="4570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&lt;s&gt;[INST]&lt;&lt;SYS&gt;&gt;</a:t>
            </a:r>
            <a:endParaRPr sz="36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You are a chatbot! Please Help!</a:t>
            </a:r>
            <a:endParaRPr sz="36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&lt;&lt;/SYS&gt;&gt;</a:t>
            </a:r>
            <a:endParaRPr sz="3600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User: </a:t>
            </a:r>
            <a:r>
              <a:rPr lang="en-US" sz="3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Hello Agent </a:t>
            </a:r>
            <a:endParaRPr sz="36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AI: [/INST] </a:t>
            </a:r>
            <a:endParaRPr sz="3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Hello! What can I help you with today? </a:t>
            </a:r>
            <a:endParaRPr sz="36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&lt;/s&gt;&lt;s&gt;[INST]</a:t>
            </a:r>
            <a:endParaRPr sz="3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User: </a:t>
            </a:r>
            <a:r>
              <a:rPr lang="en-US" sz="3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I’d like to learn more about </a:t>
            </a:r>
            <a:r>
              <a:rPr lang="en-US" sz="3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Birds! </a:t>
            </a:r>
            <a:endParaRPr sz="3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AI: [/INST] </a:t>
            </a:r>
            <a:endParaRPr sz="3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9" name="Google Shape;1779;p186"/>
          <p:cNvGraphicFramePr/>
          <p:nvPr/>
        </p:nvGraphicFramePr>
        <p:xfrm>
          <a:off x="18651265" y="70347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{E140DE62-9094-44FD-8970-8892B9DCAA05}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1"/>
                          </a:solidFill>
                        </a:rPr>
                        <a:t>•</a:t>
                      </a:r>
                      <a:endParaRPr sz="4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34B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>
                          <a:solidFill>
                            <a:schemeClr val="dk1"/>
                          </a:solidFill>
                        </a:rPr>
                        <a:t>Controlling Stateful Agents</a:t>
                      </a:r>
                      <a:endParaRPr sz="4800">
                        <a:solidFill>
                          <a:schemeClr val="dk1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3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D8D2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800" b="1">
                          <a:solidFill>
                            <a:schemeClr val="lt1"/>
                          </a:solidFill>
                        </a:rPr>
                        <a:t>Final Project: Making An Agent</a:t>
                      </a:r>
                      <a:endParaRPr sz="4800" b="1">
                        <a:solidFill>
                          <a:schemeClr val="lt1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D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0" name="Google Shape;1780;p186"/>
          <p:cNvSpPr txBox="1"/>
          <p:nvPr/>
        </p:nvSpPr>
        <p:spPr>
          <a:xfrm>
            <a:off x="19006975" y="5114475"/>
            <a:ext cx="15184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Part 3: Stateful Systems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/>
          <p:nvPr/>
        </p:nvSpPr>
        <p:spPr>
          <a:xfrm>
            <a:off x="266700" y="19850100"/>
            <a:ext cx="735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https://www.rover.com/blog/can-my-cat-eat-salt/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3" name="Google Shape;5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6167443"/>
            <a:ext cx="19507200" cy="8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0300" y="6886568"/>
            <a:ext cx="9105900" cy="80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Deep Learning</a:t>
            </a:r>
            <a:endParaRPr sz="8400"/>
          </a:p>
        </p:txBody>
      </p:sp>
      <p:sp>
        <p:nvSpPr>
          <p:cNvPr id="516" name="Google Shape;516;p5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(Machine Learning with Deep Models)</a:t>
            </a:r>
            <a:endParaRPr sz="54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8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[Recall] Decoder Default Behavior</a:t>
            </a:r>
            <a:endParaRPr sz="8400"/>
          </a:p>
        </p:txBody>
      </p:sp>
      <p:sp>
        <p:nvSpPr>
          <p:cNvPr id="1786" name="Google Shape;1786;p187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What “Should” A Good Conversation Model Do?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787" name="Google Shape;178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150" y="4695925"/>
            <a:ext cx="13765399" cy="148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187"/>
          <p:cNvSpPr txBox="1">
            <a:spLocks noGrp="1"/>
          </p:cNvSpPr>
          <p:nvPr>
            <p:ph type="body" idx="1"/>
          </p:nvPr>
        </p:nvSpPr>
        <p:spPr>
          <a:xfrm>
            <a:off x="16552550" y="7780350"/>
            <a:ext cx="13468500" cy="6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Have Good Grasp of General Language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Maintain Good Default Behavior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Be Able To Follow Instructions</a:t>
            </a: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588A00"/>
                </a:solidFill>
              </a:rPr>
              <a:t>Have Specific Behavior Patterns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588A00"/>
                </a:solidFill>
              </a:rPr>
              <a:t>Have Highly-Specialized Vocabulary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Tell Things Truthfully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Think Things Through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Be Able To Take Actions</a:t>
            </a:r>
            <a:endParaRPr sz="5400" b="1">
              <a:solidFill>
                <a:srgbClr val="9E0000"/>
              </a:solidFill>
            </a:endParaRPr>
          </a:p>
        </p:txBody>
      </p:sp>
      <p:sp>
        <p:nvSpPr>
          <p:cNvPr id="1789" name="Google Shape;1789;p187"/>
          <p:cNvSpPr txBox="1"/>
          <p:nvPr/>
        </p:nvSpPr>
        <p:spPr>
          <a:xfrm>
            <a:off x="30438075" y="8785550"/>
            <a:ext cx="490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Pre-Training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0" name="Google Shape;1790;p187"/>
          <p:cNvSpPr txBox="1"/>
          <p:nvPr/>
        </p:nvSpPr>
        <p:spPr>
          <a:xfrm>
            <a:off x="30438075" y="11309175"/>
            <a:ext cx="49083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Prompt-Eng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Fine-Tuning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791" name="Google Shape;1791;p187"/>
          <p:cNvSpPr txBox="1"/>
          <p:nvPr/>
        </p:nvSpPr>
        <p:spPr>
          <a:xfrm>
            <a:off x="30438075" y="14393850"/>
            <a:ext cx="59856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Extra Controls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External Data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Tooling Access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8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[Recall] Decoder Default Behavior</a:t>
            </a:r>
            <a:endParaRPr sz="8400"/>
          </a:p>
        </p:txBody>
      </p:sp>
      <p:sp>
        <p:nvSpPr>
          <p:cNvPr id="1797" name="Google Shape;1797;p188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What “Should” A Good Conversation Model Do?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798" name="Google Shape;1798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150" y="4695925"/>
            <a:ext cx="13765399" cy="1487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88"/>
          <p:cNvSpPr txBox="1">
            <a:spLocks noGrp="1"/>
          </p:cNvSpPr>
          <p:nvPr>
            <p:ph type="body" idx="1"/>
          </p:nvPr>
        </p:nvSpPr>
        <p:spPr>
          <a:xfrm>
            <a:off x="16552550" y="7780350"/>
            <a:ext cx="13468500" cy="6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Have Good Grasp of General Language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Maintain Good Default Behavior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Be Able To Follow Instructions</a:t>
            </a: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588A00"/>
                </a:solidFill>
              </a:rPr>
              <a:t>Have Specific Behavior Patterns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588A00"/>
                </a:solidFill>
              </a:rPr>
              <a:t>Have Highly-Specialized Vocabulary</a:t>
            </a:r>
            <a:endParaRPr sz="5400" b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Tell Things Truthfully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Think Things Through</a:t>
            </a:r>
            <a:endParaRPr sz="5400" b="1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Be Able To Take Actions</a:t>
            </a:r>
            <a:endParaRPr sz="5400" b="1">
              <a:solidFill>
                <a:srgbClr val="9E0000"/>
              </a:solidFill>
            </a:endParaRPr>
          </a:p>
        </p:txBody>
      </p:sp>
      <p:sp>
        <p:nvSpPr>
          <p:cNvPr id="1800" name="Google Shape;1800;p188"/>
          <p:cNvSpPr txBox="1"/>
          <p:nvPr/>
        </p:nvSpPr>
        <p:spPr>
          <a:xfrm>
            <a:off x="30438075" y="8785550"/>
            <a:ext cx="490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Pre-Training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1" name="Google Shape;1801;p188"/>
          <p:cNvSpPr txBox="1"/>
          <p:nvPr/>
        </p:nvSpPr>
        <p:spPr>
          <a:xfrm>
            <a:off x="30438075" y="11309175"/>
            <a:ext cx="49083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Prompt-Eng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Fine-Tuning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802" name="Google Shape;1802;p188"/>
          <p:cNvSpPr txBox="1"/>
          <p:nvPr/>
        </p:nvSpPr>
        <p:spPr>
          <a:xfrm>
            <a:off x="30438075" y="14393850"/>
            <a:ext cx="59856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Extra Controls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External Data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accent5"/>
                </a:solidFill>
                <a:latin typeface="NVIDIA Sans"/>
                <a:ea typeface="NVIDIA Sans"/>
                <a:cs typeface="NVIDIA Sans"/>
                <a:sym typeface="NVIDIA Sans"/>
              </a:rPr>
              <a:t>Tooling Access</a:t>
            </a:r>
            <a:endParaRPr sz="5400" b="1">
              <a:solidFill>
                <a:schemeClr val="accent5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803" name="Google Shape;1803;p188"/>
          <p:cNvSpPr/>
          <p:nvPr/>
        </p:nvSpPr>
        <p:spPr>
          <a:xfrm>
            <a:off x="16373025" y="7702850"/>
            <a:ext cx="134685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0063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800">
                <a:solidFill>
                  <a:schemeClr val="accent1"/>
                </a:solidFill>
              </a:rPr>
              <a:t>Llama-2-70B is a great base!</a:t>
            </a:r>
            <a:endParaRPr sz="5800">
              <a:solidFill>
                <a:srgbClr val="9E0000"/>
              </a:solidFill>
            </a:endParaRPr>
          </a:p>
        </p:txBody>
      </p:sp>
      <p:sp>
        <p:nvSpPr>
          <p:cNvPr id="1804" name="Google Shape;1804;p188"/>
          <p:cNvSpPr/>
          <p:nvPr/>
        </p:nvSpPr>
        <p:spPr>
          <a:xfrm>
            <a:off x="16373075" y="11212650"/>
            <a:ext cx="13468500" cy="22827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0063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Llama-2-70B-HF-Chat is a great base!</a:t>
            </a:r>
            <a:endParaRPr sz="5800">
              <a:solidFill>
                <a:srgbClr val="9E000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89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Core Areas To Improve</a:t>
            </a:r>
            <a:endParaRPr sz="8400"/>
          </a:p>
        </p:txBody>
      </p:sp>
      <p:sp>
        <p:nvSpPr>
          <p:cNvPr id="1810" name="Google Shape;1810;p189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80915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EA9999"/>
                </a:solidFill>
              </a:rPr>
              <a:t>NEEDS MORE POWER [Part 2]</a:t>
            </a:r>
            <a:endParaRPr sz="5400" b="1">
              <a:solidFill>
                <a:srgbClr val="EA9999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5400"/>
              <a:buChar char="-"/>
            </a:pPr>
            <a:r>
              <a:rPr lang="en-US" sz="5400">
                <a:solidFill>
                  <a:srgbClr val="B7B7B7"/>
                </a:solidFill>
              </a:rPr>
              <a:t>Needs more training, more data, and larger model. </a:t>
            </a:r>
            <a:endParaRPr sz="5400">
              <a:solidFill>
                <a:srgbClr val="B7B7B7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5400"/>
              <a:buChar char="-"/>
            </a:pPr>
            <a:r>
              <a:rPr lang="en-US" sz="5400">
                <a:solidFill>
                  <a:srgbClr val="B7B7B7"/>
                </a:solidFill>
              </a:rPr>
              <a:t>Maintain context and consistent autoregression.</a:t>
            </a:r>
            <a:endParaRPr sz="54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STOCHASTIC PARROT BY DEFAULT</a:t>
            </a:r>
            <a:endParaRPr sz="5400" b="1">
              <a:solidFill>
                <a:srgbClr val="9E0000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5400"/>
              <a:buChar char="-"/>
            </a:pPr>
            <a:r>
              <a:rPr lang="en-US" sz="5400">
                <a:solidFill>
                  <a:srgbClr val="000000"/>
                </a:solidFill>
              </a:rPr>
              <a:t>It merely predicts the most probable token. </a:t>
            </a:r>
            <a:endParaRPr sz="5400">
              <a:solidFill>
                <a:srgbClr val="000000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Char char="-"/>
            </a:pPr>
            <a:r>
              <a:rPr lang="en-US" sz="5400">
                <a:solidFill>
                  <a:srgbClr val="000000"/>
                </a:solidFill>
              </a:rPr>
              <a:t>Limit to context window and no real memory systems.</a:t>
            </a:r>
            <a:endParaRPr sz="5400">
              <a:solidFill>
                <a:srgbClr val="000000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Char char="-"/>
            </a:pPr>
            <a:r>
              <a:rPr lang="en-US" sz="5400">
                <a:solidFill>
                  <a:srgbClr val="000000"/>
                </a:solidFill>
              </a:rPr>
              <a:t>Will hallucinate, follow distribution of training data.</a:t>
            </a:r>
            <a:endParaRPr sz="5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sz="5400" b="1"/>
          </a:p>
        </p:txBody>
      </p:sp>
      <p:sp>
        <p:nvSpPr>
          <p:cNvPr id="1811" name="Google Shape;1811;p189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Why Is Conversation So Much Harder?</a:t>
            </a:r>
            <a:endParaRPr sz="5400" b="1"/>
          </a:p>
        </p:txBody>
      </p:sp>
      <p:pic>
        <p:nvPicPr>
          <p:cNvPr id="1812" name="Google Shape;1812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4675" y="8057800"/>
            <a:ext cx="7925050" cy="8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89" descr="🦜 Parrot Emoji – Meaning, Pictures, Codes – 📕 EmojiGuid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8211" y="2939775"/>
            <a:ext cx="5801500" cy="58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189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90"/>
          <p:cNvSpPr/>
          <p:nvPr/>
        </p:nvSpPr>
        <p:spPr>
          <a:xfrm>
            <a:off x="25800200" y="7306225"/>
            <a:ext cx="8506800" cy="47343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9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9E0000"/>
              </a:solidFill>
            </a:endParaRPr>
          </a:p>
        </p:txBody>
      </p:sp>
      <p:sp>
        <p:nvSpPr>
          <p:cNvPr id="1820" name="Google Shape;1820;p190"/>
          <p:cNvSpPr/>
          <p:nvPr/>
        </p:nvSpPr>
        <p:spPr>
          <a:xfrm>
            <a:off x="25800200" y="12300575"/>
            <a:ext cx="8506800" cy="47343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20A6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9E0000"/>
              </a:solidFill>
            </a:endParaRPr>
          </a:p>
        </p:txBody>
      </p:sp>
      <p:pic>
        <p:nvPicPr>
          <p:cNvPr id="1821" name="Google Shape;1821;p190"/>
          <p:cNvPicPr preferRelativeResize="0"/>
          <p:nvPr/>
        </p:nvPicPr>
        <p:blipFill rotWithShape="1">
          <a:blip r:embed="rId3">
            <a:alphaModFix/>
          </a:blip>
          <a:srcRect l="9255"/>
          <a:stretch/>
        </p:blipFill>
        <p:spPr>
          <a:xfrm>
            <a:off x="12891763" y="7264713"/>
            <a:ext cx="10792475" cy="98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90"/>
          <p:cNvPicPr preferRelativeResize="0"/>
          <p:nvPr/>
        </p:nvPicPr>
        <p:blipFill rotWithShape="1">
          <a:blip r:embed="rId4">
            <a:alphaModFix/>
          </a:blip>
          <a:srcRect l="8475"/>
          <a:stretch/>
        </p:blipFill>
        <p:spPr>
          <a:xfrm>
            <a:off x="1512231" y="7306225"/>
            <a:ext cx="10792469" cy="97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19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Sampling Strategies</a:t>
            </a:r>
            <a:endParaRPr sz="8400"/>
          </a:p>
        </p:txBody>
      </p:sp>
      <p:sp>
        <p:nvSpPr>
          <p:cNvPr id="1824" name="Google Shape;1824;p190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19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For Non-Greedy Non-Deterministic Parrots</a:t>
            </a:r>
            <a:endParaRPr sz="5400" b="1"/>
          </a:p>
        </p:txBody>
      </p:sp>
      <p:sp>
        <p:nvSpPr>
          <p:cNvPr id="1826" name="Google Shape;1826;p190"/>
          <p:cNvSpPr txBox="1"/>
          <p:nvPr/>
        </p:nvSpPr>
        <p:spPr>
          <a:xfrm>
            <a:off x="2514600" y="6290425"/>
            <a:ext cx="8665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Strategy = Greedy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827" name="Google Shape;1827;p190"/>
          <p:cNvSpPr txBox="1"/>
          <p:nvPr/>
        </p:nvSpPr>
        <p:spPr>
          <a:xfrm>
            <a:off x="29392500" y="19647825"/>
            <a:ext cx="428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https://huggingface.co/blog/how-to-generate</a:t>
            </a:r>
            <a:endParaRPr/>
          </a:p>
        </p:txBody>
      </p:sp>
      <p:sp>
        <p:nvSpPr>
          <p:cNvPr id="1828" name="Google Shape;1828;p190"/>
          <p:cNvSpPr txBox="1"/>
          <p:nvPr/>
        </p:nvSpPr>
        <p:spPr>
          <a:xfrm>
            <a:off x="13955250" y="6290425"/>
            <a:ext cx="8665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Strategy = Beam Search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829" name="Google Shape;1829;p190"/>
          <p:cNvSpPr txBox="1"/>
          <p:nvPr/>
        </p:nvSpPr>
        <p:spPr>
          <a:xfrm>
            <a:off x="26713325" y="7693975"/>
            <a:ext cx="64962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Non-Random:  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457200" lvl="0" indent="-571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NVIDIA Sans"/>
              <a:buChar char="-"/>
            </a:pPr>
            <a:r>
              <a:rPr lang="en-US" sz="5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Temperature = 0</a:t>
            </a:r>
            <a:endParaRPr sz="5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457200" lvl="0" indent="-571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NVIDIA Sans"/>
              <a:buChar char="-"/>
            </a:pPr>
            <a:r>
              <a:rPr lang="en-US" sz="5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Top-k = 1</a:t>
            </a:r>
            <a:endParaRPr sz="5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457200" lvl="0" indent="-571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NVIDIA Sans"/>
              <a:buChar char="-"/>
            </a:pPr>
            <a:r>
              <a:rPr lang="en-US" sz="5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Top-p = 0</a:t>
            </a:r>
            <a:endParaRPr/>
          </a:p>
        </p:txBody>
      </p:sp>
      <p:sp>
        <p:nvSpPr>
          <p:cNvPr id="1830" name="Google Shape;1830;p190"/>
          <p:cNvSpPr txBox="1"/>
          <p:nvPr/>
        </p:nvSpPr>
        <p:spPr>
          <a:xfrm>
            <a:off x="26713325" y="12673075"/>
            <a:ext cx="73482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Random:  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457200" lvl="0" indent="-571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NVIDIA Sans"/>
              <a:buChar char="-"/>
            </a:pPr>
            <a:r>
              <a:rPr lang="en-US" sz="5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Temperature = 0.5</a:t>
            </a:r>
            <a:endParaRPr sz="5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457200" lvl="0" indent="-571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NVIDIA Sans"/>
              <a:buChar char="-"/>
            </a:pPr>
            <a:r>
              <a:rPr lang="en-US" sz="5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Top-k = 5</a:t>
            </a:r>
            <a:endParaRPr sz="54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457200" lvl="0" indent="-571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NVIDIA Sans"/>
              <a:buChar char="-"/>
            </a:pPr>
            <a:r>
              <a:rPr lang="en-US" sz="54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Top-p = 0.8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91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Core Areas To Improve</a:t>
            </a:r>
            <a:endParaRPr sz="8400"/>
          </a:p>
        </p:txBody>
      </p:sp>
      <p:sp>
        <p:nvSpPr>
          <p:cNvPr id="1836" name="Google Shape;1836;p191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80915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EA9999"/>
                </a:solidFill>
              </a:rPr>
              <a:t>NEEDS MORE POWER [Part 2]</a:t>
            </a:r>
            <a:endParaRPr sz="5400" b="1">
              <a:solidFill>
                <a:srgbClr val="EA9999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5400"/>
              <a:buChar char="-"/>
            </a:pPr>
            <a:r>
              <a:rPr lang="en-US" sz="5400">
                <a:solidFill>
                  <a:srgbClr val="B7B7B7"/>
                </a:solidFill>
              </a:rPr>
              <a:t>Needs more training, more data, and larger model. </a:t>
            </a:r>
            <a:endParaRPr sz="5400">
              <a:solidFill>
                <a:srgbClr val="B7B7B7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5400"/>
              <a:buChar char="-"/>
            </a:pPr>
            <a:r>
              <a:rPr lang="en-US" sz="5400">
                <a:solidFill>
                  <a:srgbClr val="B7B7B7"/>
                </a:solidFill>
              </a:rPr>
              <a:t>Maintain context and consistent autoregression.</a:t>
            </a:r>
            <a:endParaRPr sz="54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</a:rPr>
              <a:t>STOCHASTIC PARROT BY DEFAULT</a:t>
            </a:r>
            <a:endParaRPr sz="5400" b="1">
              <a:solidFill>
                <a:srgbClr val="9E0000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It merely predicts the most probable token. </a:t>
            </a:r>
            <a:endParaRPr sz="5400">
              <a:solidFill>
                <a:srgbClr val="588A00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Char char="-"/>
            </a:pPr>
            <a:r>
              <a:rPr lang="en-US" sz="5400">
                <a:solidFill>
                  <a:srgbClr val="000000"/>
                </a:solidFill>
              </a:rPr>
              <a:t>Limit to context window and no real memory systems.</a:t>
            </a:r>
            <a:endParaRPr sz="5400">
              <a:solidFill>
                <a:srgbClr val="000000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Char char="-"/>
            </a:pPr>
            <a:r>
              <a:rPr lang="en-US" sz="5400">
                <a:solidFill>
                  <a:srgbClr val="000000"/>
                </a:solidFill>
              </a:rPr>
              <a:t>Will hallucinate, follow distribution of training data.</a:t>
            </a:r>
            <a:endParaRPr sz="5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sz="5400" b="1"/>
          </a:p>
        </p:txBody>
      </p:sp>
      <p:sp>
        <p:nvSpPr>
          <p:cNvPr id="1837" name="Google Shape;1837;p191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Why Is Conversation So Much Harder?</a:t>
            </a:r>
            <a:endParaRPr sz="5400" b="1"/>
          </a:p>
        </p:txBody>
      </p:sp>
      <p:pic>
        <p:nvPicPr>
          <p:cNvPr id="1838" name="Google Shape;1838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4675" y="8057800"/>
            <a:ext cx="7925050" cy="8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91" descr="🦜 Parrot Emoji – Meaning, Pictures, Codes – 📕 EmojiGuid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8211" y="2939775"/>
            <a:ext cx="5801500" cy="58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191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92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Stateful LLMs</a:t>
            </a:r>
            <a:endParaRPr sz="8400"/>
          </a:p>
        </p:txBody>
      </p:sp>
      <p:sp>
        <p:nvSpPr>
          <p:cNvPr id="1846" name="Google Shape;1846;p192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Controlling Generalist LLMs</a:t>
            </a:r>
            <a:endParaRPr sz="5400" b="1"/>
          </a:p>
        </p:txBody>
      </p:sp>
      <p:pic>
        <p:nvPicPr>
          <p:cNvPr id="1847" name="Google Shape;1847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513" y="8952750"/>
            <a:ext cx="5638350" cy="61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192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92"/>
          <p:cNvSpPr txBox="1"/>
          <p:nvPr/>
        </p:nvSpPr>
        <p:spPr>
          <a:xfrm>
            <a:off x="2359300" y="11482425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sp>
        <p:nvSpPr>
          <p:cNvPr id="1850" name="Google Shape;1850;p192"/>
          <p:cNvSpPr/>
          <p:nvPr/>
        </p:nvSpPr>
        <p:spPr>
          <a:xfrm rot="5400000">
            <a:off x="13197213" y="11251875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192"/>
          <p:cNvSpPr txBox="1"/>
          <p:nvPr/>
        </p:nvSpPr>
        <p:spPr>
          <a:xfrm>
            <a:off x="14473900" y="11482425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sp>
        <p:nvSpPr>
          <p:cNvPr id="1852" name="Google Shape;1852;p192"/>
          <p:cNvSpPr/>
          <p:nvPr/>
        </p:nvSpPr>
        <p:spPr>
          <a:xfrm rot="5400000">
            <a:off x="5492638" y="11251875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3" name="Google Shape;1853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5575" y="10434487"/>
            <a:ext cx="2485250" cy="27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92"/>
          <p:cNvSpPr txBox="1"/>
          <p:nvPr/>
        </p:nvSpPr>
        <p:spPr>
          <a:xfrm>
            <a:off x="20768450" y="11407125"/>
            <a:ext cx="416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</a:t>
            </a:r>
            <a:endParaRPr sz="4800"/>
          </a:p>
        </p:txBody>
      </p:sp>
      <p:sp>
        <p:nvSpPr>
          <p:cNvPr id="1855" name="Google Shape;1855;p192"/>
          <p:cNvSpPr txBox="1"/>
          <p:nvPr/>
        </p:nvSpPr>
        <p:spPr>
          <a:xfrm>
            <a:off x="28948100" y="11369600"/>
            <a:ext cx="324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Summary</a:t>
            </a:r>
            <a:endParaRPr sz="4800"/>
          </a:p>
        </p:txBody>
      </p:sp>
      <p:sp>
        <p:nvSpPr>
          <p:cNvPr id="1856" name="Google Shape;1856;p192"/>
          <p:cNvSpPr/>
          <p:nvPr/>
        </p:nvSpPr>
        <p:spPr>
          <a:xfrm rot="5400000">
            <a:off x="25023252" y="11496075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92"/>
          <p:cNvSpPr/>
          <p:nvPr/>
        </p:nvSpPr>
        <p:spPr>
          <a:xfrm rot="5400000">
            <a:off x="28299052" y="11496075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8" name="Google Shape;185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5575" y="4915212"/>
            <a:ext cx="2485250" cy="27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192"/>
          <p:cNvSpPr txBox="1"/>
          <p:nvPr/>
        </p:nvSpPr>
        <p:spPr>
          <a:xfrm>
            <a:off x="20768450" y="5887850"/>
            <a:ext cx="416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</a:t>
            </a:r>
            <a:endParaRPr sz="500"/>
          </a:p>
        </p:txBody>
      </p:sp>
      <p:sp>
        <p:nvSpPr>
          <p:cNvPr id="1860" name="Google Shape;1860;p192"/>
          <p:cNvSpPr txBox="1"/>
          <p:nvPr/>
        </p:nvSpPr>
        <p:spPr>
          <a:xfrm>
            <a:off x="28948100" y="5850325"/>
            <a:ext cx="324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4800"/>
          </a:p>
        </p:txBody>
      </p:sp>
      <p:sp>
        <p:nvSpPr>
          <p:cNvPr id="1861" name="Google Shape;1861;p192"/>
          <p:cNvSpPr txBox="1"/>
          <p:nvPr/>
        </p:nvSpPr>
        <p:spPr>
          <a:xfrm>
            <a:off x="22782750" y="7647350"/>
            <a:ext cx="837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9E0000"/>
                </a:solidFill>
                <a:latin typeface="NVIDIA Sans"/>
                <a:ea typeface="NVIDIA Sans"/>
                <a:cs typeface="NVIDIA Sans"/>
                <a:sym typeface="NVIDIA Sans"/>
              </a:rPr>
              <a:t>&lt;sys&gt;Be An Agent&lt;/sys&gt;</a:t>
            </a:r>
            <a:endParaRPr sz="4800" b="1">
              <a:solidFill>
                <a:srgbClr val="9E00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862" name="Google Shape;1862;p192"/>
          <p:cNvSpPr/>
          <p:nvPr/>
        </p:nvSpPr>
        <p:spPr>
          <a:xfrm rot="5400000">
            <a:off x="25023252" y="5976800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92"/>
          <p:cNvSpPr/>
          <p:nvPr/>
        </p:nvSpPr>
        <p:spPr>
          <a:xfrm rot="5400000">
            <a:off x="28299052" y="5976800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4" name="Google Shape;1864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5575" y="15533212"/>
            <a:ext cx="2485250" cy="27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92"/>
          <p:cNvSpPr txBox="1"/>
          <p:nvPr/>
        </p:nvSpPr>
        <p:spPr>
          <a:xfrm>
            <a:off x="20768450" y="16201050"/>
            <a:ext cx="4166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</a:t>
            </a:r>
            <a:endParaRPr sz="48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457200" lvl="0" indent="-53340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NVIDIA Sans"/>
              <a:buChar char="+"/>
            </a:pPr>
            <a:r>
              <a:rPr lang="en-US" sz="4800" b="1">
                <a:solidFill>
                  <a:schemeClr val="accent6"/>
                </a:solidFill>
                <a:latin typeface="NVIDIA Sans"/>
                <a:ea typeface="NVIDIA Sans"/>
                <a:cs typeface="NVIDIA Sans"/>
                <a:sym typeface="NVIDIA Sans"/>
              </a:rPr>
              <a:t>Context</a:t>
            </a:r>
            <a:endParaRPr sz="4800" b="1">
              <a:solidFill>
                <a:schemeClr val="accent6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866" name="Google Shape;1866;p192"/>
          <p:cNvSpPr txBox="1"/>
          <p:nvPr/>
        </p:nvSpPr>
        <p:spPr>
          <a:xfrm>
            <a:off x="28948100" y="16468325"/>
            <a:ext cx="324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4800"/>
          </a:p>
        </p:txBody>
      </p:sp>
      <p:sp>
        <p:nvSpPr>
          <p:cNvPr id="1867" name="Google Shape;1867;p192"/>
          <p:cNvSpPr/>
          <p:nvPr/>
        </p:nvSpPr>
        <p:spPr>
          <a:xfrm rot="5400000">
            <a:off x="25023252" y="16594800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192"/>
          <p:cNvSpPr/>
          <p:nvPr/>
        </p:nvSpPr>
        <p:spPr>
          <a:xfrm rot="5400000">
            <a:off x="28299052" y="16594800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92"/>
          <p:cNvSpPr txBox="1"/>
          <p:nvPr/>
        </p:nvSpPr>
        <p:spPr>
          <a:xfrm>
            <a:off x="22782750" y="13166613"/>
            <a:ext cx="837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9E0000"/>
                </a:solidFill>
                <a:latin typeface="NVIDIA Sans"/>
                <a:ea typeface="NVIDIA Sans"/>
                <a:cs typeface="NVIDIA Sans"/>
                <a:sym typeface="NVIDIA Sans"/>
              </a:rPr>
              <a:t>&lt;sys&gt;Summarize&lt;/sys&gt;</a:t>
            </a:r>
            <a:endParaRPr sz="4800" b="1">
              <a:solidFill>
                <a:srgbClr val="9E00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870" name="Google Shape;1870;p192"/>
          <p:cNvSpPr txBox="1"/>
          <p:nvPr/>
        </p:nvSpPr>
        <p:spPr>
          <a:xfrm>
            <a:off x="22782750" y="18265350"/>
            <a:ext cx="837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9E0000"/>
                </a:solidFill>
                <a:latin typeface="NVIDIA Sans"/>
                <a:ea typeface="NVIDIA Sans"/>
                <a:cs typeface="NVIDIA Sans"/>
                <a:sym typeface="NVIDIA Sans"/>
              </a:rPr>
              <a:t>&lt;sys&gt;Be An Agent&lt;/sys&gt;</a:t>
            </a:r>
            <a:endParaRPr sz="4800" b="1">
              <a:solidFill>
                <a:srgbClr val="9E00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93"/>
          <p:cNvSpPr/>
          <p:nvPr/>
        </p:nvSpPr>
        <p:spPr>
          <a:xfrm>
            <a:off x="20311300" y="15345825"/>
            <a:ext cx="12794400" cy="39705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193"/>
          <p:cNvSpPr/>
          <p:nvPr/>
        </p:nvSpPr>
        <p:spPr>
          <a:xfrm>
            <a:off x="20311300" y="10119400"/>
            <a:ext cx="12794400" cy="39705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93"/>
          <p:cNvSpPr/>
          <p:nvPr/>
        </p:nvSpPr>
        <p:spPr>
          <a:xfrm>
            <a:off x="20311300" y="4567800"/>
            <a:ext cx="12794400" cy="4189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93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Stateful LLMs</a:t>
            </a:r>
            <a:endParaRPr sz="8400"/>
          </a:p>
        </p:txBody>
      </p:sp>
      <p:sp>
        <p:nvSpPr>
          <p:cNvPr id="1879" name="Google Shape;1879;p193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Controlling Generalist LLMs</a:t>
            </a:r>
            <a:endParaRPr sz="5400" b="1"/>
          </a:p>
        </p:txBody>
      </p:sp>
      <p:pic>
        <p:nvPicPr>
          <p:cNvPr id="1880" name="Google Shape;188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513" y="8952750"/>
            <a:ext cx="5638350" cy="61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193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93"/>
          <p:cNvSpPr txBox="1"/>
          <p:nvPr/>
        </p:nvSpPr>
        <p:spPr>
          <a:xfrm>
            <a:off x="2359300" y="11482425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sp>
        <p:nvSpPr>
          <p:cNvPr id="1883" name="Google Shape;1883;p193"/>
          <p:cNvSpPr/>
          <p:nvPr/>
        </p:nvSpPr>
        <p:spPr>
          <a:xfrm rot="5400000">
            <a:off x="13197213" y="11251875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93"/>
          <p:cNvSpPr txBox="1"/>
          <p:nvPr/>
        </p:nvSpPr>
        <p:spPr>
          <a:xfrm>
            <a:off x="14473900" y="11482425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Text</a:t>
            </a:r>
            <a:endParaRPr/>
          </a:p>
        </p:txBody>
      </p:sp>
      <p:sp>
        <p:nvSpPr>
          <p:cNvPr id="1885" name="Google Shape;1885;p193"/>
          <p:cNvSpPr/>
          <p:nvPr/>
        </p:nvSpPr>
        <p:spPr>
          <a:xfrm rot="5400000">
            <a:off x="5492638" y="11251875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6" name="Google Shape;1886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5575" y="10434487"/>
            <a:ext cx="2485250" cy="27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93"/>
          <p:cNvSpPr txBox="1"/>
          <p:nvPr/>
        </p:nvSpPr>
        <p:spPr>
          <a:xfrm>
            <a:off x="20768450" y="11407125"/>
            <a:ext cx="416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</a:t>
            </a:r>
            <a:endParaRPr sz="4800"/>
          </a:p>
        </p:txBody>
      </p:sp>
      <p:sp>
        <p:nvSpPr>
          <p:cNvPr id="1888" name="Google Shape;1888;p193"/>
          <p:cNvSpPr txBox="1"/>
          <p:nvPr/>
        </p:nvSpPr>
        <p:spPr>
          <a:xfrm>
            <a:off x="28948100" y="11369600"/>
            <a:ext cx="324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Summary</a:t>
            </a:r>
            <a:endParaRPr sz="4800"/>
          </a:p>
        </p:txBody>
      </p:sp>
      <p:sp>
        <p:nvSpPr>
          <p:cNvPr id="1889" name="Google Shape;1889;p193"/>
          <p:cNvSpPr/>
          <p:nvPr/>
        </p:nvSpPr>
        <p:spPr>
          <a:xfrm rot="5400000">
            <a:off x="25023252" y="11496075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193"/>
          <p:cNvSpPr/>
          <p:nvPr/>
        </p:nvSpPr>
        <p:spPr>
          <a:xfrm rot="5400000">
            <a:off x="28299052" y="11496075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1" name="Google Shape;1891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5575" y="4915212"/>
            <a:ext cx="2485250" cy="27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193"/>
          <p:cNvSpPr txBox="1"/>
          <p:nvPr/>
        </p:nvSpPr>
        <p:spPr>
          <a:xfrm>
            <a:off x="20768450" y="5887850"/>
            <a:ext cx="416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</a:t>
            </a:r>
            <a:endParaRPr sz="500"/>
          </a:p>
        </p:txBody>
      </p:sp>
      <p:sp>
        <p:nvSpPr>
          <p:cNvPr id="1893" name="Google Shape;1893;p193"/>
          <p:cNvSpPr txBox="1"/>
          <p:nvPr/>
        </p:nvSpPr>
        <p:spPr>
          <a:xfrm>
            <a:off x="28948100" y="5850325"/>
            <a:ext cx="324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4800"/>
          </a:p>
        </p:txBody>
      </p:sp>
      <p:sp>
        <p:nvSpPr>
          <p:cNvPr id="1894" name="Google Shape;1894;p193"/>
          <p:cNvSpPr txBox="1"/>
          <p:nvPr/>
        </p:nvSpPr>
        <p:spPr>
          <a:xfrm>
            <a:off x="22782750" y="7647350"/>
            <a:ext cx="837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9E0000"/>
                </a:solidFill>
                <a:latin typeface="NVIDIA Sans"/>
                <a:ea typeface="NVIDIA Sans"/>
                <a:cs typeface="NVIDIA Sans"/>
                <a:sym typeface="NVIDIA Sans"/>
              </a:rPr>
              <a:t>&lt;sys&gt;Be An Agent&lt;/sys&gt;</a:t>
            </a:r>
            <a:endParaRPr sz="4800" b="1">
              <a:solidFill>
                <a:srgbClr val="9E00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895" name="Google Shape;1895;p193"/>
          <p:cNvSpPr/>
          <p:nvPr/>
        </p:nvSpPr>
        <p:spPr>
          <a:xfrm rot="5400000">
            <a:off x="25023252" y="5976800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193"/>
          <p:cNvSpPr/>
          <p:nvPr/>
        </p:nvSpPr>
        <p:spPr>
          <a:xfrm rot="5400000">
            <a:off x="28299052" y="5976800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7" name="Google Shape;1897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5575" y="15533212"/>
            <a:ext cx="2485250" cy="27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93"/>
          <p:cNvSpPr txBox="1"/>
          <p:nvPr/>
        </p:nvSpPr>
        <p:spPr>
          <a:xfrm>
            <a:off x="20768450" y="16201050"/>
            <a:ext cx="4166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</a:t>
            </a:r>
            <a:endParaRPr sz="48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457200" lvl="0" indent="-53340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NVIDIA Sans"/>
              <a:buChar char="+"/>
            </a:pPr>
            <a:r>
              <a:rPr lang="en-US" sz="4800" b="1">
                <a:solidFill>
                  <a:schemeClr val="accent6"/>
                </a:solidFill>
                <a:latin typeface="NVIDIA Sans"/>
                <a:ea typeface="NVIDIA Sans"/>
                <a:cs typeface="NVIDIA Sans"/>
                <a:sym typeface="NVIDIA Sans"/>
              </a:rPr>
              <a:t>Context</a:t>
            </a:r>
            <a:endParaRPr sz="4800" b="1">
              <a:solidFill>
                <a:schemeClr val="accent6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899" name="Google Shape;1899;p193"/>
          <p:cNvSpPr txBox="1"/>
          <p:nvPr/>
        </p:nvSpPr>
        <p:spPr>
          <a:xfrm>
            <a:off x="28948100" y="16468325"/>
            <a:ext cx="324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4800"/>
          </a:p>
        </p:txBody>
      </p:sp>
      <p:sp>
        <p:nvSpPr>
          <p:cNvPr id="1900" name="Google Shape;1900;p193"/>
          <p:cNvSpPr/>
          <p:nvPr/>
        </p:nvSpPr>
        <p:spPr>
          <a:xfrm rot="5400000">
            <a:off x="25023252" y="16594800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93"/>
          <p:cNvSpPr/>
          <p:nvPr/>
        </p:nvSpPr>
        <p:spPr>
          <a:xfrm rot="5400000">
            <a:off x="28299052" y="16594800"/>
            <a:ext cx="614100" cy="684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193"/>
          <p:cNvSpPr txBox="1"/>
          <p:nvPr/>
        </p:nvSpPr>
        <p:spPr>
          <a:xfrm>
            <a:off x="22782750" y="13166613"/>
            <a:ext cx="837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9E0000"/>
                </a:solidFill>
                <a:latin typeface="NVIDIA Sans"/>
                <a:ea typeface="NVIDIA Sans"/>
                <a:cs typeface="NVIDIA Sans"/>
                <a:sym typeface="NVIDIA Sans"/>
              </a:rPr>
              <a:t>&lt;sys&gt;Summarize&lt;/sys&gt;</a:t>
            </a:r>
            <a:endParaRPr sz="4800" b="1">
              <a:solidFill>
                <a:srgbClr val="9E00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903" name="Google Shape;1903;p193"/>
          <p:cNvSpPr txBox="1"/>
          <p:nvPr/>
        </p:nvSpPr>
        <p:spPr>
          <a:xfrm>
            <a:off x="22782750" y="18265350"/>
            <a:ext cx="837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800" b="1">
                <a:solidFill>
                  <a:srgbClr val="9E0000"/>
                </a:solidFill>
                <a:latin typeface="NVIDIA Sans"/>
                <a:ea typeface="NVIDIA Sans"/>
                <a:cs typeface="NVIDIA Sans"/>
                <a:sym typeface="NVIDIA Sans"/>
              </a:rPr>
              <a:t>&lt;sys&gt;Be An Agent&lt;/sys&gt;</a:t>
            </a:r>
            <a:endParaRPr sz="4800" b="1">
              <a:solidFill>
                <a:srgbClr val="9E00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904" name="Google Shape;1904;p193"/>
          <p:cNvSpPr txBox="1"/>
          <p:nvPr/>
        </p:nvSpPr>
        <p:spPr>
          <a:xfrm>
            <a:off x="26968675" y="3667763"/>
            <a:ext cx="59169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Default Chain</a:t>
            </a:r>
            <a:endParaRPr sz="4800"/>
          </a:p>
        </p:txBody>
      </p:sp>
      <p:sp>
        <p:nvSpPr>
          <p:cNvPr id="1905" name="Google Shape;1905;p193"/>
          <p:cNvSpPr txBox="1"/>
          <p:nvPr/>
        </p:nvSpPr>
        <p:spPr>
          <a:xfrm>
            <a:off x="26353850" y="9268725"/>
            <a:ext cx="67518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Summarization Chain</a:t>
            </a:r>
            <a:endParaRPr sz="4800"/>
          </a:p>
        </p:txBody>
      </p:sp>
      <p:sp>
        <p:nvSpPr>
          <p:cNvPr id="1906" name="Google Shape;1906;p193"/>
          <p:cNvSpPr txBox="1"/>
          <p:nvPr/>
        </p:nvSpPr>
        <p:spPr>
          <a:xfrm>
            <a:off x="22635350" y="14537200"/>
            <a:ext cx="104703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Context Chain (Conversation, etc.)</a:t>
            </a:r>
            <a:endParaRPr sz="48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194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Context Injection</a:t>
            </a:r>
            <a:endParaRPr sz="8400"/>
          </a:p>
        </p:txBody>
      </p:sp>
      <p:sp>
        <p:nvSpPr>
          <p:cNvPr id="1912" name="Google Shape;1912;p194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Controlling Generalist LLMs</a:t>
            </a:r>
            <a:endParaRPr sz="5400" b="1"/>
          </a:p>
        </p:txBody>
      </p:sp>
      <p:sp>
        <p:nvSpPr>
          <p:cNvPr id="1913" name="Google Shape;1913;p194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4" name="Google Shape;1914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650" y="8209663"/>
            <a:ext cx="17806700" cy="85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95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Context Limits</a:t>
            </a:r>
            <a:endParaRPr sz="8400"/>
          </a:p>
        </p:txBody>
      </p:sp>
      <p:sp>
        <p:nvSpPr>
          <p:cNvPr id="1920" name="Google Shape;1920;p195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Enemy of Context Injection</a:t>
            </a:r>
            <a:endParaRPr sz="5400" b="1"/>
          </a:p>
        </p:txBody>
      </p:sp>
      <p:sp>
        <p:nvSpPr>
          <p:cNvPr id="1921" name="Google Shape;1921;p195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2" name="Google Shape;1922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50" y="7012425"/>
            <a:ext cx="20547850" cy="1025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195"/>
          <p:cNvSpPr txBox="1"/>
          <p:nvPr/>
        </p:nvSpPr>
        <p:spPr>
          <a:xfrm>
            <a:off x="22102000" y="8565250"/>
            <a:ext cx="12993000" cy="4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lt1"/>
                </a:solidFill>
              </a:rPr>
              <a:t>Modern LLMs Have ~32K Limits</a:t>
            </a:r>
            <a:endParaRPr sz="6400" b="1">
              <a:solidFill>
                <a:schemeClr val="lt1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400"/>
              <a:buChar char="●"/>
            </a:pPr>
            <a:r>
              <a:rPr lang="en-US" sz="5400">
                <a:solidFill>
                  <a:schemeClr val="lt1"/>
                </a:solidFill>
              </a:rPr>
              <a:t>Llama-2 with fine-tuning</a:t>
            </a:r>
            <a:endParaRPr sz="5400">
              <a:solidFill>
                <a:schemeClr val="lt1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Char char="●"/>
            </a:pPr>
            <a:r>
              <a:rPr lang="en-US" sz="5400">
                <a:solidFill>
                  <a:schemeClr val="lt1"/>
                </a:solidFill>
              </a:rPr>
              <a:t>GPT4 full is similar</a:t>
            </a:r>
            <a:endParaRPr sz="5400">
              <a:solidFill>
                <a:schemeClr val="lt1"/>
              </a:solidFill>
            </a:endParaRPr>
          </a:p>
          <a:p>
            <a:pPr marL="4572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Char char="●"/>
            </a:pPr>
            <a:r>
              <a:rPr lang="en-US" sz="5400" b="1">
                <a:solidFill>
                  <a:schemeClr val="lt1"/>
                </a:solidFill>
              </a:rPr>
              <a:t>Will continue going up!</a:t>
            </a:r>
            <a:endParaRPr sz="5400" b="1">
              <a:solidFill>
                <a:schemeClr val="lt1"/>
              </a:solidFill>
            </a:endParaRPr>
          </a:p>
        </p:txBody>
      </p:sp>
      <p:sp>
        <p:nvSpPr>
          <p:cNvPr id="1924" name="Google Shape;1924;p195"/>
          <p:cNvSpPr txBox="1"/>
          <p:nvPr/>
        </p:nvSpPr>
        <p:spPr>
          <a:xfrm>
            <a:off x="4233875" y="19647850"/>
            <a:ext cx="54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https://lmsys.org/blog/2023-06-29-longchat/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96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Context Injection</a:t>
            </a:r>
            <a:endParaRPr sz="8400"/>
          </a:p>
        </p:txBody>
      </p:sp>
      <p:sp>
        <p:nvSpPr>
          <p:cNvPr id="1930" name="Google Shape;1930;p196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Controlling Generalist LLMs</a:t>
            </a:r>
            <a:endParaRPr sz="5400" b="1"/>
          </a:p>
        </p:txBody>
      </p:sp>
      <p:sp>
        <p:nvSpPr>
          <p:cNvPr id="1931" name="Google Shape;1931;p196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2" name="Google Shape;1932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9525" y="11396850"/>
            <a:ext cx="16491927" cy="79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96"/>
          <p:cNvSpPr txBox="1">
            <a:spLocks noGrp="1"/>
          </p:cNvSpPr>
          <p:nvPr>
            <p:ph type="body" idx="1"/>
          </p:nvPr>
        </p:nvSpPr>
        <p:spPr>
          <a:xfrm>
            <a:off x="2596900" y="6515175"/>
            <a:ext cx="180915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603"/>
              </a:buClr>
              <a:buSzPts val="6400"/>
              <a:buChar char="-"/>
            </a:pPr>
            <a:r>
              <a:rPr lang="en-US" sz="6400" b="1">
                <a:solidFill>
                  <a:srgbClr val="20A603"/>
                </a:solidFill>
              </a:rPr>
              <a:t>Conversation Buffers</a:t>
            </a:r>
            <a:endParaRPr sz="6400" b="1">
              <a:solidFill>
                <a:srgbClr val="20A603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Summarization Buffers</a:t>
            </a:r>
            <a:endParaRPr sz="6400">
              <a:solidFill>
                <a:schemeClr val="accent4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Structured Output Buffers</a:t>
            </a:r>
            <a:endParaRPr sz="6400">
              <a:solidFill>
                <a:schemeClr val="accent4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Retrieval Buffers</a:t>
            </a:r>
            <a:endParaRPr sz="6400">
              <a:solidFill>
                <a:schemeClr val="accent4"/>
              </a:solidFill>
            </a:endParaRPr>
          </a:p>
        </p:txBody>
      </p:sp>
      <p:graphicFrame>
        <p:nvGraphicFramePr>
          <p:cNvPr id="1934" name="Google Shape;1934;p196"/>
          <p:cNvGraphicFramePr/>
          <p:nvPr/>
        </p:nvGraphicFramePr>
        <p:xfrm>
          <a:off x="19298000" y="207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{9BAC52ED-5CA1-42F8-840E-79681DBE83E2}</a:tableStyleId>
              </a:tblPr>
              <a:tblGrid>
                <a:gridCol w="767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Stateful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C7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Multiple Stateful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Models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Structured Output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Tooling-Assisted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Models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3"/>
          <p:cNvSpPr txBox="1"/>
          <p:nvPr/>
        </p:nvSpPr>
        <p:spPr>
          <a:xfrm>
            <a:off x="266700" y="19850100"/>
            <a:ext cx="735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https://www.rover.com/blog/can-my-cat-eat-salt/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3" name="Google Shape;5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6167443"/>
            <a:ext cx="19507200" cy="8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0300" y="6886568"/>
            <a:ext cx="9105900" cy="80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5825" y="15915575"/>
            <a:ext cx="19524359" cy="15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Deep Learning</a:t>
            </a:r>
            <a:endParaRPr sz="8400"/>
          </a:p>
        </p:txBody>
      </p:sp>
      <p:sp>
        <p:nvSpPr>
          <p:cNvPr id="527" name="Google Shape;527;p5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(Machine Learning with Deep Models)</a:t>
            </a:r>
            <a:endParaRPr sz="54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97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Context Injection</a:t>
            </a:r>
            <a:endParaRPr sz="8400"/>
          </a:p>
        </p:txBody>
      </p:sp>
      <p:sp>
        <p:nvSpPr>
          <p:cNvPr id="1940" name="Google Shape;1940;p197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Controlling Generalist LLMs</a:t>
            </a:r>
            <a:endParaRPr sz="5400" b="1"/>
          </a:p>
        </p:txBody>
      </p:sp>
      <p:sp>
        <p:nvSpPr>
          <p:cNvPr id="1941" name="Google Shape;1941;p197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197"/>
          <p:cNvSpPr txBox="1">
            <a:spLocks noGrp="1"/>
          </p:cNvSpPr>
          <p:nvPr>
            <p:ph type="body" idx="1"/>
          </p:nvPr>
        </p:nvSpPr>
        <p:spPr>
          <a:xfrm>
            <a:off x="2596900" y="6515175"/>
            <a:ext cx="180915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Conversation Buffers</a:t>
            </a:r>
            <a:endParaRPr sz="6400">
              <a:solidFill>
                <a:schemeClr val="accent4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603"/>
              </a:buClr>
              <a:buSzPts val="6400"/>
              <a:buChar char="-"/>
            </a:pPr>
            <a:r>
              <a:rPr lang="en-US" sz="6400" b="1">
                <a:solidFill>
                  <a:srgbClr val="20A603"/>
                </a:solidFill>
              </a:rPr>
              <a:t>Summarization Buffers</a:t>
            </a:r>
            <a:endParaRPr sz="6400" b="1">
              <a:solidFill>
                <a:srgbClr val="20A603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Structured Output Buffers</a:t>
            </a:r>
            <a:endParaRPr sz="6400">
              <a:solidFill>
                <a:schemeClr val="accent4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Retrieval Buffers</a:t>
            </a:r>
            <a:endParaRPr sz="6400">
              <a:solidFill>
                <a:schemeClr val="accent4"/>
              </a:solidFill>
            </a:endParaRPr>
          </a:p>
        </p:txBody>
      </p:sp>
      <p:graphicFrame>
        <p:nvGraphicFramePr>
          <p:cNvPr id="1943" name="Google Shape;1943;p197"/>
          <p:cNvGraphicFramePr/>
          <p:nvPr/>
        </p:nvGraphicFramePr>
        <p:xfrm>
          <a:off x="19298000" y="207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{9BAC52ED-5CA1-42F8-840E-79681DBE83E2}</a:tableStyleId>
              </a:tblPr>
              <a:tblGrid>
                <a:gridCol w="767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Stateful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Multiple Stateful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Models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Structured Output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Tooling-Assisted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Models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44" name="Google Shape;1944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5675" y="11396425"/>
            <a:ext cx="23590600" cy="83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98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Context Injection</a:t>
            </a:r>
            <a:endParaRPr sz="8400"/>
          </a:p>
        </p:txBody>
      </p:sp>
      <p:sp>
        <p:nvSpPr>
          <p:cNvPr id="1950" name="Google Shape;1950;p198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Controlling Generalist LLMs</a:t>
            </a:r>
            <a:endParaRPr sz="5400" b="1"/>
          </a:p>
        </p:txBody>
      </p:sp>
      <p:sp>
        <p:nvSpPr>
          <p:cNvPr id="1951" name="Google Shape;1951;p198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198"/>
          <p:cNvSpPr txBox="1">
            <a:spLocks noGrp="1"/>
          </p:cNvSpPr>
          <p:nvPr>
            <p:ph type="body" idx="1"/>
          </p:nvPr>
        </p:nvSpPr>
        <p:spPr>
          <a:xfrm>
            <a:off x="2596900" y="6515175"/>
            <a:ext cx="180915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Conversation Buffers</a:t>
            </a:r>
            <a:endParaRPr sz="6400">
              <a:solidFill>
                <a:schemeClr val="accent4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Summarization Buffers</a:t>
            </a:r>
            <a:endParaRPr sz="6400">
              <a:solidFill>
                <a:schemeClr val="accent4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603"/>
              </a:buClr>
              <a:buSzPts val="6400"/>
              <a:buChar char="-"/>
            </a:pPr>
            <a:r>
              <a:rPr lang="en-US" sz="6400" b="1">
                <a:solidFill>
                  <a:srgbClr val="20A603"/>
                </a:solidFill>
              </a:rPr>
              <a:t>Structured Output Buffers</a:t>
            </a:r>
            <a:endParaRPr sz="6400" b="1">
              <a:solidFill>
                <a:srgbClr val="20A603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Retrieval Buffers</a:t>
            </a:r>
            <a:endParaRPr sz="6400">
              <a:solidFill>
                <a:schemeClr val="accent4"/>
              </a:solidFill>
            </a:endParaRPr>
          </a:p>
        </p:txBody>
      </p:sp>
      <p:graphicFrame>
        <p:nvGraphicFramePr>
          <p:cNvPr id="1953" name="Google Shape;1953;p198"/>
          <p:cNvGraphicFramePr/>
          <p:nvPr/>
        </p:nvGraphicFramePr>
        <p:xfrm>
          <a:off x="19298000" y="207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{9BAC52ED-5CA1-42F8-840E-79681DBE83E2}</a:tableStyleId>
              </a:tblPr>
              <a:tblGrid>
                <a:gridCol w="767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Stateful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Multiple Stateful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Models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Structured Output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C7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Tooling-Assisted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Models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54" name="Google Shape;1954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9900" y="11396425"/>
            <a:ext cx="24502226" cy="78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99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Context Injection</a:t>
            </a:r>
            <a:endParaRPr sz="8400"/>
          </a:p>
        </p:txBody>
      </p:sp>
      <p:sp>
        <p:nvSpPr>
          <p:cNvPr id="1960" name="Google Shape;1960;p199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Controlling Generalist LLMs</a:t>
            </a:r>
            <a:endParaRPr sz="5400" b="1"/>
          </a:p>
        </p:txBody>
      </p:sp>
      <p:sp>
        <p:nvSpPr>
          <p:cNvPr id="1961" name="Google Shape;1961;p199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99"/>
          <p:cNvSpPr txBox="1">
            <a:spLocks noGrp="1"/>
          </p:cNvSpPr>
          <p:nvPr>
            <p:ph type="body" idx="1"/>
          </p:nvPr>
        </p:nvSpPr>
        <p:spPr>
          <a:xfrm>
            <a:off x="2596900" y="6515175"/>
            <a:ext cx="180915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Conversation Buffers</a:t>
            </a:r>
            <a:endParaRPr sz="6400">
              <a:solidFill>
                <a:schemeClr val="accent4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Summarization Buffers</a:t>
            </a:r>
            <a:endParaRPr sz="6400">
              <a:solidFill>
                <a:schemeClr val="accent4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Char char="-"/>
            </a:pPr>
            <a:r>
              <a:rPr lang="en-US" sz="6400">
                <a:solidFill>
                  <a:schemeClr val="accent4"/>
                </a:solidFill>
              </a:rPr>
              <a:t>Structured Output Buffers</a:t>
            </a:r>
            <a:endParaRPr sz="6400">
              <a:solidFill>
                <a:schemeClr val="accent4"/>
              </a:solidFill>
            </a:endParaRPr>
          </a:p>
          <a:p>
            <a:pPr marL="457200" lvl="0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A603"/>
              </a:buClr>
              <a:buSzPts val="6400"/>
              <a:buChar char="-"/>
            </a:pPr>
            <a:r>
              <a:rPr lang="en-US" sz="6400" b="1">
                <a:solidFill>
                  <a:srgbClr val="20A603"/>
                </a:solidFill>
              </a:rPr>
              <a:t>Retrieval Buffers</a:t>
            </a:r>
            <a:endParaRPr sz="6400" b="1">
              <a:solidFill>
                <a:srgbClr val="20A603"/>
              </a:solidFill>
            </a:endParaRPr>
          </a:p>
        </p:txBody>
      </p:sp>
      <p:graphicFrame>
        <p:nvGraphicFramePr>
          <p:cNvPr id="1963" name="Google Shape;1963;p199"/>
          <p:cNvGraphicFramePr/>
          <p:nvPr/>
        </p:nvGraphicFramePr>
        <p:xfrm>
          <a:off x="19298000" y="207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{9BAC52ED-5CA1-42F8-840E-79681DBE83E2}</a:tableStyleId>
              </a:tblPr>
              <a:tblGrid>
                <a:gridCol w="767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Stateful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Multiple Stateful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Models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Structured Output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Tooling-Assisted 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400" b="1">
                          <a:solidFill>
                            <a:srgbClr val="0D6002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Models</a:t>
                      </a:r>
                      <a:endParaRPr sz="5400" b="1">
                        <a:solidFill>
                          <a:srgbClr val="0D6002"/>
                        </a:solidFill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L="38100" marR="38100" marT="38100" marB="38100" anchor="ctr">
                    <a:lnL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64" name="Google Shape;1964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850" y="11396425"/>
            <a:ext cx="23682002" cy="78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0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Stateful LLM Highlights</a:t>
            </a:r>
            <a:endParaRPr sz="8400"/>
          </a:p>
        </p:txBody>
      </p:sp>
      <p:sp>
        <p:nvSpPr>
          <p:cNvPr id="1970" name="Google Shape;1970;p200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20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Main Working Paradigms</a:t>
            </a:r>
            <a:endParaRPr sz="5400" b="1"/>
          </a:p>
        </p:txBody>
      </p:sp>
      <p:pic>
        <p:nvPicPr>
          <p:cNvPr id="1972" name="Google Shape;1972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463" y="4657375"/>
            <a:ext cx="31005076" cy="1400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20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LLM Workspace</a:t>
            </a:r>
            <a:endParaRPr sz="8400"/>
          </a:p>
        </p:txBody>
      </p:sp>
      <p:sp>
        <p:nvSpPr>
          <p:cNvPr id="1978" name="Google Shape;1978;p201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20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Local Environment Working Paradigms</a:t>
            </a:r>
            <a:endParaRPr sz="5400" b="1"/>
          </a:p>
        </p:txBody>
      </p:sp>
      <p:sp>
        <p:nvSpPr>
          <p:cNvPr id="1980" name="Google Shape;1980;p201"/>
          <p:cNvSpPr/>
          <p:nvPr/>
        </p:nvSpPr>
        <p:spPr>
          <a:xfrm>
            <a:off x="7215325" y="6999350"/>
            <a:ext cx="17067900" cy="104523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1" name="Google Shape;1981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8912" y="10232313"/>
            <a:ext cx="4071425" cy="44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201"/>
          <p:cNvSpPr txBox="1"/>
          <p:nvPr/>
        </p:nvSpPr>
        <p:spPr>
          <a:xfrm>
            <a:off x="16809075" y="11544138"/>
            <a:ext cx="5060700" cy="18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latin typeface="NVIDIA Sans"/>
                <a:ea typeface="NVIDIA Sans"/>
                <a:cs typeface="NVIDIA Sans"/>
                <a:sym typeface="NVIDIA Sans"/>
              </a:rPr>
              <a:t>Local Environment</a:t>
            </a:r>
            <a:endParaRPr sz="5400" b="1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983" name="Google Shape;1983;p201"/>
          <p:cNvSpPr/>
          <p:nvPr/>
        </p:nvSpPr>
        <p:spPr>
          <a:xfrm>
            <a:off x="14474825" y="7961013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Formatting</a:t>
            </a:r>
            <a:endParaRPr sz="4800">
              <a:solidFill>
                <a:srgbClr val="0D6002"/>
              </a:solidFill>
            </a:endParaRPr>
          </a:p>
        </p:txBody>
      </p:sp>
      <p:sp>
        <p:nvSpPr>
          <p:cNvPr id="1984" name="Google Shape;1984;p201"/>
          <p:cNvSpPr/>
          <p:nvPr/>
        </p:nvSpPr>
        <p:spPr>
          <a:xfrm>
            <a:off x="13797775" y="15127275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Planning</a:t>
            </a:r>
            <a:endParaRPr sz="4800">
              <a:solidFill>
                <a:srgbClr val="0D6002"/>
              </a:solidFill>
            </a:endParaRPr>
          </a:p>
        </p:txBody>
      </p:sp>
      <p:sp>
        <p:nvSpPr>
          <p:cNvPr id="1985" name="Google Shape;1985;p201"/>
          <p:cNvSpPr/>
          <p:nvPr/>
        </p:nvSpPr>
        <p:spPr>
          <a:xfrm>
            <a:off x="18179350" y="13759550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Guardrailing</a:t>
            </a:r>
            <a:endParaRPr sz="4800">
              <a:solidFill>
                <a:srgbClr val="0D6002"/>
              </a:solidFill>
            </a:endParaRPr>
          </a:p>
        </p:txBody>
      </p:sp>
      <p:sp>
        <p:nvSpPr>
          <p:cNvPr id="1986" name="Google Shape;1986;p201"/>
          <p:cNvSpPr/>
          <p:nvPr/>
        </p:nvSpPr>
        <p:spPr>
          <a:xfrm>
            <a:off x="18661500" y="9480225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State</a:t>
            </a:r>
            <a:endParaRPr sz="4800">
              <a:solidFill>
                <a:srgbClr val="0D600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Variables</a:t>
            </a:r>
            <a:endParaRPr sz="4800">
              <a:solidFill>
                <a:srgbClr val="0D6002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20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LLM Workspace</a:t>
            </a:r>
            <a:endParaRPr sz="8400"/>
          </a:p>
        </p:txBody>
      </p:sp>
      <p:sp>
        <p:nvSpPr>
          <p:cNvPr id="1992" name="Google Shape;1992;p202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20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Local Environment Working Paradigms</a:t>
            </a:r>
            <a:endParaRPr sz="5400" b="1"/>
          </a:p>
        </p:txBody>
      </p:sp>
      <p:sp>
        <p:nvSpPr>
          <p:cNvPr id="1994" name="Google Shape;1994;p202"/>
          <p:cNvSpPr txBox="1">
            <a:spLocks noGrp="1"/>
          </p:cNvSpPr>
          <p:nvPr>
            <p:ph type="body" idx="1"/>
          </p:nvPr>
        </p:nvSpPr>
        <p:spPr>
          <a:xfrm>
            <a:off x="17648100" y="5705600"/>
            <a:ext cx="16413300" cy="12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/>
              <a:t>State Variables</a:t>
            </a:r>
            <a:endParaRPr sz="5400" b="1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</a:pPr>
            <a:r>
              <a:rPr lang="en-US" sz="5400">
                <a:solidFill>
                  <a:schemeClr val="accent4"/>
                </a:solidFill>
              </a:rPr>
              <a:t>- Fill-in-the-blank question-answering to context</a:t>
            </a:r>
            <a:endParaRPr sz="5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/>
              <a:t>Formatting</a:t>
            </a:r>
            <a:endParaRPr sz="5400" b="1"/>
          </a:p>
          <a:p>
            <a:pPr marL="0" lvl="0" indent="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</a:pPr>
            <a:r>
              <a:rPr lang="en-US" sz="5400">
                <a:solidFill>
                  <a:schemeClr val="accent4"/>
                </a:solidFill>
              </a:rPr>
              <a:t>- Automatic rephrasing/pre-processing </a:t>
            </a:r>
            <a:endParaRPr sz="5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/>
              <a:t>Guardrailing</a:t>
            </a:r>
            <a:endParaRPr sz="5400" b="1"/>
          </a:p>
          <a:p>
            <a:pPr marL="0" lvl="0" indent="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</a:pPr>
            <a:r>
              <a:rPr lang="en-US" sz="5400">
                <a:solidFill>
                  <a:schemeClr val="accent4"/>
                </a:solidFill>
              </a:rPr>
              <a:t>- Rejecting/Re-Querying to stay on track.</a:t>
            </a:r>
            <a:endParaRPr sz="5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/>
              <a:t>Planning</a:t>
            </a:r>
            <a:endParaRPr sz="5400" b="1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5400"/>
              <a:buNone/>
            </a:pPr>
            <a:r>
              <a:rPr lang="en-US" sz="5400">
                <a:solidFill>
                  <a:schemeClr val="accent4"/>
                </a:solidFill>
              </a:rPr>
              <a:t>- Make a plan, follow it, and explain the logic</a:t>
            </a:r>
            <a:endParaRPr sz="5400">
              <a:solidFill>
                <a:schemeClr val="accent4"/>
              </a:solidFill>
            </a:endParaRPr>
          </a:p>
        </p:txBody>
      </p:sp>
      <p:pic>
        <p:nvPicPr>
          <p:cNvPr id="1995" name="Google Shape;1995;p202"/>
          <p:cNvPicPr preferRelativeResize="0"/>
          <p:nvPr/>
        </p:nvPicPr>
        <p:blipFill rotWithShape="1">
          <a:blip r:embed="rId3">
            <a:alphaModFix/>
          </a:blip>
          <a:srcRect l="4333"/>
          <a:stretch/>
        </p:blipFill>
        <p:spPr>
          <a:xfrm>
            <a:off x="0" y="4994650"/>
            <a:ext cx="16571652" cy="11917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6" name="Google Shape;1996;p202"/>
          <p:cNvSpPr/>
          <p:nvPr/>
        </p:nvSpPr>
        <p:spPr>
          <a:xfrm>
            <a:off x="17330350" y="12224700"/>
            <a:ext cx="16051500" cy="2716500"/>
          </a:xfrm>
          <a:prstGeom prst="rect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0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LLM Workspace</a:t>
            </a:r>
            <a:endParaRPr sz="8400"/>
          </a:p>
        </p:txBody>
      </p:sp>
      <p:sp>
        <p:nvSpPr>
          <p:cNvPr id="2002" name="Google Shape;2002;p203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20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Local Environment Working Paradigms</a:t>
            </a:r>
            <a:endParaRPr sz="5400" b="1"/>
          </a:p>
        </p:txBody>
      </p:sp>
      <p:sp>
        <p:nvSpPr>
          <p:cNvPr id="2004" name="Google Shape;2004;p203"/>
          <p:cNvSpPr/>
          <p:nvPr/>
        </p:nvSpPr>
        <p:spPr>
          <a:xfrm>
            <a:off x="7215325" y="6999350"/>
            <a:ext cx="17067900" cy="104523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5" name="Google Shape;2005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8912" y="10232313"/>
            <a:ext cx="4071425" cy="44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p203"/>
          <p:cNvSpPr txBox="1"/>
          <p:nvPr/>
        </p:nvSpPr>
        <p:spPr>
          <a:xfrm>
            <a:off x="16809075" y="11544138"/>
            <a:ext cx="5060700" cy="18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latin typeface="NVIDIA Sans"/>
                <a:ea typeface="NVIDIA Sans"/>
                <a:cs typeface="NVIDIA Sans"/>
                <a:sym typeface="NVIDIA Sans"/>
              </a:rPr>
              <a:t>Local Environment</a:t>
            </a:r>
            <a:endParaRPr sz="5400" b="1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007" name="Google Shape;2007;p203"/>
          <p:cNvSpPr/>
          <p:nvPr/>
        </p:nvSpPr>
        <p:spPr>
          <a:xfrm>
            <a:off x="14474825" y="7961013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Formatting</a:t>
            </a:r>
            <a:endParaRPr sz="4800">
              <a:solidFill>
                <a:srgbClr val="0D6002"/>
              </a:solidFill>
            </a:endParaRPr>
          </a:p>
        </p:txBody>
      </p:sp>
      <p:sp>
        <p:nvSpPr>
          <p:cNvPr id="2008" name="Google Shape;2008;p203"/>
          <p:cNvSpPr/>
          <p:nvPr/>
        </p:nvSpPr>
        <p:spPr>
          <a:xfrm>
            <a:off x="13797775" y="15127275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Planning</a:t>
            </a:r>
            <a:endParaRPr sz="4800">
              <a:solidFill>
                <a:srgbClr val="0D6002"/>
              </a:solidFill>
            </a:endParaRPr>
          </a:p>
        </p:txBody>
      </p:sp>
      <p:sp>
        <p:nvSpPr>
          <p:cNvPr id="2009" name="Google Shape;2009;p203"/>
          <p:cNvSpPr/>
          <p:nvPr/>
        </p:nvSpPr>
        <p:spPr>
          <a:xfrm>
            <a:off x="18179350" y="13759550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Guardrailing</a:t>
            </a:r>
            <a:endParaRPr sz="4800">
              <a:solidFill>
                <a:srgbClr val="0D6002"/>
              </a:solidFill>
            </a:endParaRPr>
          </a:p>
        </p:txBody>
      </p:sp>
      <p:sp>
        <p:nvSpPr>
          <p:cNvPr id="2010" name="Google Shape;2010;p203"/>
          <p:cNvSpPr/>
          <p:nvPr/>
        </p:nvSpPr>
        <p:spPr>
          <a:xfrm>
            <a:off x="18661500" y="9480225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State</a:t>
            </a:r>
            <a:endParaRPr sz="4800">
              <a:solidFill>
                <a:srgbClr val="0D600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Variables</a:t>
            </a:r>
            <a:endParaRPr sz="4800">
              <a:solidFill>
                <a:srgbClr val="0D6002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204"/>
          <p:cNvSpPr/>
          <p:nvPr/>
        </p:nvSpPr>
        <p:spPr>
          <a:xfrm>
            <a:off x="5429175" y="4533200"/>
            <a:ext cx="27515700" cy="150798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20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LLM Workspace</a:t>
            </a:r>
            <a:endParaRPr sz="8400"/>
          </a:p>
        </p:txBody>
      </p:sp>
      <p:sp>
        <p:nvSpPr>
          <p:cNvPr id="2017" name="Google Shape;2017;p204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20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Main Working Paradigms</a:t>
            </a:r>
            <a:endParaRPr sz="5400" b="1"/>
          </a:p>
        </p:txBody>
      </p:sp>
      <p:sp>
        <p:nvSpPr>
          <p:cNvPr id="2019" name="Google Shape;2019;p204"/>
          <p:cNvSpPr txBox="1"/>
          <p:nvPr/>
        </p:nvSpPr>
        <p:spPr>
          <a:xfrm>
            <a:off x="25970275" y="11146988"/>
            <a:ext cx="5060700" cy="18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latin typeface="NVIDIA Sans"/>
                <a:ea typeface="NVIDIA Sans"/>
                <a:cs typeface="NVIDIA Sans"/>
                <a:sym typeface="NVIDIA Sans"/>
              </a:rPr>
              <a:t>External Environment</a:t>
            </a:r>
            <a:endParaRPr sz="5400" b="1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020" name="Google Shape;2020;p204"/>
          <p:cNvSpPr/>
          <p:nvPr/>
        </p:nvSpPr>
        <p:spPr>
          <a:xfrm>
            <a:off x="26181600" y="8227713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6000"/>
                </a:solidFill>
              </a:rPr>
              <a:t>Web API </a:t>
            </a:r>
            <a:endParaRPr sz="4800">
              <a:solidFill>
                <a:srgbClr val="7F6000"/>
              </a:solidFill>
            </a:endParaRPr>
          </a:p>
        </p:txBody>
      </p:sp>
      <p:sp>
        <p:nvSpPr>
          <p:cNvPr id="2021" name="Google Shape;2021;p204"/>
          <p:cNvSpPr/>
          <p:nvPr/>
        </p:nvSpPr>
        <p:spPr>
          <a:xfrm>
            <a:off x="25173925" y="13628625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6000"/>
                </a:solidFill>
              </a:rPr>
              <a:t>Document Loaders</a:t>
            </a:r>
            <a:endParaRPr sz="4800">
              <a:solidFill>
                <a:srgbClr val="7F6000"/>
              </a:solidFill>
            </a:endParaRPr>
          </a:p>
        </p:txBody>
      </p:sp>
      <p:sp>
        <p:nvSpPr>
          <p:cNvPr id="2022" name="Google Shape;2022;p204"/>
          <p:cNvSpPr/>
          <p:nvPr/>
        </p:nvSpPr>
        <p:spPr>
          <a:xfrm>
            <a:off x="21270925" y="16607200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6000"/>
                </a:solidFill>
              </a:rPr>
              <a:t>Database</a:t>
            </a:r>
            <a:endParaRPr sz="4800">
              <a:solidFill>
                <a:srgbClr val="7F6000"/>
              </a:solidFill>
            </a:endParaRPr>
          </a:p>
        </p:txBody>
      </p:sp>
      <p:sp>
        <p:nvSpPr>
          <p:cNvPr id="2023" name="Google Shape;2023;p204"/>
          <p:cNvSpPr/>
          <p:nvPr/>
        </p:nvSpPr>
        <p:spPr>
          <a:xfrm>
            <a:off x="21717375" y="5977913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7F6000"/>
                </a:solidFill>
              </a:rPr>
              <a:t>Calculators</a:t>
            </a:r>
            <a:endParaRPr sz="4800">
              <a:solidFill>
                <a:srgbClr val="7F6000"/>
              </a:solidFill>
            </a:endParaRPr>
          </a:p>
        </p:txBody>
      </p:sp>
      <p:sp>
        <p:nvSpPr>
          <p:cNvPr id="2024" name="Google Shape;2024;p204"/>
          <p:cNvSpPr/>
          <p:nvPr/>
        </p:nvSpPr>
        <p:spPr>
          <a:xfrm>
            <a:off x="7215325" y="6999350"/>
            <a:ext cx="17067900" cy="104523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5" name="Google Shape;2025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8912" y="10232313"/>
            <a:ext cx="4071425" cy="44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204"/>
          <p:cNvSpPr txBox="1"/>
          <p:nvPr/>
        </p:nvSpPr>
        <p:spPr>
          <a:xfrm>
            <a:off x="16809075" y="11544138"/>
            <a:ext cx="5060700" cy="18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latin typeface="NVIDIA Sans"/>
                <a:ea typeface="NVIDIA Sans"/>
                <a:cs typeface="NVIDIA Sans"/>
                <a:sym typeface="NVIDIA Sans"/>
              </a:rPr>
              <a:t>Local Environment</a:t>
            </a:r>
            <a:endParaRPr sz="5400" b="1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027" name="Google Shape;2027;p204"/>
          <p:cNvSpPr/>
          <p:nvPr/>
        </p:nvSpPr>
        <p:spPr>
          <a:xfrm>
            <a:off x="14474825" y="7961013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Formatting</a:t>
            </a:r>
            <a:endParaRPr sz="4800">
              <a:solidFill>
                <a:srgbClr val="0D6002"/>
              </a:solidFill>
            </a:endParaRPr>
          </a:p>
        </p:txBody>
      </p:sp>
      <p:sp>
        <p:nvSpPr>
          <p:cNvPr id="2028" name="Google Shape;2028;p204"/>
          <p:cNvSpPr/>
          <p:nvPr/>
        </p:nvSpPr>
        <p:spPr>
          <a:xfrm>
            <a:off x="13797775" y="15127275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Planning</a:t>
            </a:r>
            <a:endParaRPr sz="4800">
              <a:solidFill>
                <a:srgbClr val="0D6002"/>
              </a:solidFill>
            </a:endParaRPr>
          </a:p>
        </p:txBody>
      </p:sp>
      <p:sp>
        <p:nvSpPr>
          <p:cNvPr id="2029" name="Google Shape;2029;p204"/>
          <p:cNvSpPr/>
          <p:nvPr/>
        </p:nvSpPr>
        <p:spPr>
          <a:xfrm>
            <a:off x="18179350" y="13759550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Guardrailing</a:t>
            </a:r>
            <a:endParaRPr sz="4800">
              <a:solidFill>
                <a:srgbClr val="0D6002"/>
              </a:solidFill>
            </a:endParaRPr>
          </a:p>
        </p:txBody>
      </p:sp>
      <p:sp>
        <p:nvSpPr>
          <p:cNvPr id="2030" name="Google Shape;2030;p204"/>
          <p:cNvSpPr/>
          <p:nvPr/>
        </p:nvSpPr>
        <p:spPr>
          <a:xfrm>
            <a:off x="18661500" y="9480225"/>
            <a:ext cx="3903000" cy="18522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State</a:t>
            </a:r>
            <a:endParaRPr sz="4800">
              <a:solidFill>
                <a:srgbClr val="0D600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D6002"/>
                </a:solidFill>
              </a:rPr>
              <a:t>Variables</a:t>
            </a:r>
            <a:endParaRPr sz="4800">
              <a:solidFill>
                <a:srgbClr val="0D6002"/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0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LLM Workspace</a:t>
            </a:r>
            <a:endParaRPr sz="8400"/>
          </a:p>
        </p:txBody>
      </p:sp>
      <p:sp>
        <p:nvSpPr>
          <p:cNvPr id="2036" name="Google Shape;2036;p205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20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Main Working Paradigms</a:t>
            </a:r>
            <a:endParaRPr sz="5400" b="1"/>
          </a:p>
        </p:txBody>
      </p:sp>
      <p:sp>
        <p:nvSpPr>
          <p:cNvPr id="2038" name="Google Shape;2038;p205"/>
          <p:cNvSpPr txBox="1">
            <a:spLocks noGrp="1"/>
          </p:cNvSpPr>
          <p:nvPr>
            <p:ph type="body" idx="1"/>
          </p:nvPr>
        </p:nvSpPr>
        <p:spPr>
          <a:xfrm>
            <a:off x="17648100" y="5738675"/>
            <a:ext cx="16413300" cy="12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BF9000"/>
                </a:solidFill>
              </a:rPr>
              <a:t>Documents</a:t>
            </a:r>
            <a:endParaRPr sz="5400" b="1">
              <a:solidFill>
                <a:srgbClr val="BF9000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</a:pPr>
            <a:r>
              <a:rPr lang="en-US" sz="5400">
                <a:solidFill>
                  <a:schemeClr val="accent4"/>
                </a:solidFill>
              </a:rPr>
              <a:t>- Loaders to convert document to context</a:t>
            </a:r>
            <a:endParaRPr sz="5400">
              <a:solidFill>
                <a:schemeClr val="accent4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</a:pPr>
            <a:r>
              <a:rPr lang="en-US" sz="5400">
                <a:solidFill>
                  <a:schemeClr val="accent4"/>
                </a:solidFill>
              </a:rPr>
              <a:t>- Pipe document content to database</a:t>
            </a:r>
            <a:endParaRPr sz="5400" b="1">
              <a:solidFill>
                <a:srgbClr val="BF9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BF9000"/>
                </a:solidFill>
              </a:rPr>
              <a:t>Calculator/Web API</a:t>
            </a:r>
            <a:endParaRPr sz="5400">
              <a:solidFill>
                <a:srgbClr val="BF9000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</a:pPr>
            <a:r>
              <a:rPr lang="en-US" sz="5400">
                <a:solidFill>
                  <a:schemeClr val="accent4"/>
                </a:solidFill>
              </a:rPr>
              <a:t>- Manually-specified algorithms</a:t>
            </a:r>
            <a:endParaRPr sz="5400">
              <a:solidFill>
                <a:schemeClr val="accent4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</a:pPr>
            <a:r>
              <a:rPr lang="en-US" sz="5400">
                <a:solidFill>
                  <a:schemeClr val="accent4"/>
                </a:solidFill>
              </a:rPr>
              <a:t>- Predict tool selection/parameters</a:t>
            </a:r>
            <a:endParaRPr sz="5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BF9000"/>
                </a:solidFill>
              </a:rPr>
              <a:t>Databases</a:t>
            </a:r>
            <a:endParaRPr sz="5400" b="1">
              <a:solidFill>
                <a:srgbClr val="BF9000"/>
              </a:solidFill>
            </a:endParaRPr>
          </a:p>
          <a:p>
            <a:pPr marL="0" lvl="0" indent="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</a:pPr>
            <a:r>
              <a:rPr lang="en-US" sz="5400">
                <a:solidFill>
                  <a:schemeClr val="accent4"/>
                </a:solidFill>
              </a:rPr>
              <a:t>- </a:t>
            </a:r>
            <a:r>
              <a:rPr lang="en-US" sz="5400" b="1">
                <a:solidFill>
                  <a:schemeClr val="accent4"/>
                </a:solidFill>
              </a:rPr>
              <a:t>[Simple]</a:t>
            </a:r>
            <a:r>
              <a:rPr lang="en-US" sz="5400">
                <a:solidFill>
                  <a:schemeClr val="accent4"/>
                </a:solidFill>
              </a:rPr>
              <a:t> Predict database query, run command</a:t>
            </a:r>
            <a:endParaRPr sz="5400">
              <a:solidFill>
                <a:schemeClr val="accent4"/>
              </a:solidFill>
            </a:endParaRPr>
          </a:p>
          <a:p>
            <a:pPr marL="0" lvl="0" indent="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5400"/>
              <a:buNone/>
            </a:pPr>
            <a:r>
              <a:rPr lang="en-US" sz="5400">
                <a:solidFill>
                  <a:schemeClr val="accent4"/>
                </a:solidFill>
              </a:rPr>
              <a:t>- </a:t>
            </a:r>
            <a:r>
              <a:rPr lang="en-US" sz="5400" b="1">
                <a:solidFill>
                  <a:schemeClr val="accent4"/>
                </a:solidFill>
              </a:rPr>
              <a:t>[Vector]</a:t>
            </a:r>
            <a:r>
              <a:rPr lang="en-US" sz="5400">
                <a:solidFill>
                  <a:schemeClr val="accent4"/>
                </a:solidFill>
              </a:rPr>
              <a:t> Text Embedding Similarity Search</a:t>
            </a:r>
            <a:endParaRPr sz="5400">
              <a:solidFill>
                <a:schemeClr val="accent4"/>
              </a:solidFill>
            </a:endParaRPr>
          </a:p>
        </p:txBody>
      </p:sp>
      <p:pic>
        <p:nvPicPr>
          <p:cNvPr id="2039" name="Google Shape;2039;p205"/>
          <p:cNvPicPr preferRelativeResize="0"/>
          <p:nvPr/>
        </p:nvPicPr>
        <p:blipFill rotWithShape="1">
          <a:blip r:embed="rId3">
            <a:alphaModFix/>
          </a:blip>
          <a:srcRect r="25865"/>
          <a:stretch/>
        </p:blipFill>
        <p:spPr>
          <a:xfrm flipH="1">
            <a:off x="1" y="4961600"/>
            <a:ext cx="16542874" cy="1200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20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Retrieval-Augmented Generation</a:t>
            </a:r>
            <a:endParaRPr sz="8400"/>
          </a:p>
        </p:txBody>
      </p:sp>
      <p:sp>
        <p:nvSpPr>
          <p:cNvPr id="2045" name="Google Shape;2045;p206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20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Supporting New Information</a:t>
            </a:r>
            <a:endParaRPr sz="5400" b="1"/>
          </a:p>
        </p:txBody>
      </p:sp>
      <p:sp>
        <p:nvSpPr>
          <p:cNvPr id="2047" name="Google Shape;2047;p206"/>
          <p:cNvSpPr txBox="1"/>
          <p:nvPr/>
        </p:nvSpPr>
        <p:spPr>
          <a:xfrm>
            <a:off x="26990975" y="19647850"/>
            <a:ext cx="51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https://cs.stanford.edu/~myasu/blog/racm3/</a:t>
            </a:r>
            <a:endParaRPr/>
          </a:p>
        </p:txBody>
      </p:sp>
      <p:pic>
        <p:nvPicPr>
          <p:cNvPr id="2048" name="Google Shape;2048;p206"/>
          <p:cNvPicPr preferRelativeResize="0"/>
          <p:nvPr/>
        </p:nvPicPr>
        <p:blipFill rotWithShape="1">
          <a:blip r:embed="rId3">
            <a:alphaModFix/>
          </a:blip>
          <a:srcRect l="1246" t="17184" r="2876"/>
          <a:stretch/>
        </p:blipFill>
        <p:spPr>
          <a:xfrm>
            <a:off x="462963" y="5180900"/>
            <a:ext cx="35497677" cy="1227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/>
          <p:nvPr/>
        </p:nvSpPr>
        <p:spPr>
          <a:xfrm>
            <a:off x="266700" y="19850100"/>
            <a:ext cx="7353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https://www.rover.com/blog/can-my-cat-eat-salt/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4" name="Google Shape;5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825" y="15915575"/>
            <a:ext cx="19524359" cy="15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0307" y="6867536"/>
            <a:ext cx="9105900" cy="857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4100" y="6167450"/>
            <a:ext cx="19524352" cy="824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92350" y="17470591"/>
            <a:ext cx="8391300" cy="18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Deep Learning</a:t>
            </a:r>
            <a:endParaRPr sz="8400"/>
          </a:p>
        </p:txBody>
      </p:sp>
      <p:sp>
        <p:nvSpPr>
          <p:cNvPr id="539" name="Google Shape;539;p5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(Machine Learning with Deep Models)</a:t>
            </a:r>
            <a:endParaRPr sz="54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0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Vector Databases</a:t>
            </a:r>
            <a:endParaRPr sz="8400"/>
          </a:p>
        </p:txBody>
      </p:sp>
      <p:sp>
        <p:nvSpPr>
          <p:cNvPr id="2054" name="Google Shape;2054;p20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Retrieving Documents with Embeddings</a:t>
            </a:r>
            <a:endParaRPr sz="5400" b="1"/>
          </a:p>
        </p:txBody>
      </p:sp>
      <p:sp>
        <p:nvSpPr>
          <p:cNvPr id="2055" name="Google Shape;2055;p207"/>
          <p:cNvSpPr txBox="1"/>
          <p:nvPr/>
        </p:nvSpPr>
        <p:spPr>
          <a:xfrm>
            <a:off x="26990975" y="19647850"/>
            <a:ext cx="51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https://cs.stanford.edu/~myasu/blog/racm3/</a:t>
            </a:r>
            <a:endParaRPr/>
          </a:p>
        </p:txBody>
      </p:sp>
      <p:pic>
        <p:nvPicPr>
          <p:cNvPr id="2056" name="Google Shape;2056;p207"/>
          <p:cNvPicPr preferRelativeResize="0"/>
          <p:nvPr/>
        </p:nvPicPr>
        <p:blipFill rotWithShape="1">
          <a:blip r:embed="rId3">
            <a:alphaModFix/>
          </a:blip>
          <a:srcRect l="6101" t="13703" r="44413"/>
          <a:stretch/>
        </p:blipFill>
        <p:spPr>
          <a:xfrm>
            <a:off x="6086200" y="4901788"/>
            <a:ext cx="12337802" cy="1300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207"/>
          <p:cNvPicPr preferRelativeResize="0"/>
          <p:nvPr/>
        </p:nvPicPr>
        <p:blipFill rotWithShape="1">
          <a:blip r:embed="rId3">
            <a:alphaModFix/>
          </a:blip>
          <a:srcRect l="61082" t="30648" r="5751" b="740"/>
          <a:stretch/>
        </p:blipFill>
        <p:spPr>
          <a:xfrm>
            <a:off x="20243250" y="4973275"/>
            <a:ext cx="10287002" cy="128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20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LlamaIndex</a:t>
            </a:r>
            <a:endParaRPr sz="8400"/>
          </a:p>
        </p:txBody>
      </p:sp>
      <p:sp>
        <p:nvSpPr>
          <p:cNvPr id="2063" name="Google Shape;2063;p20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Document Loading and Indexing </a:t>
            </a:r>
            <a:endParaRPr sz="5400" b="1"/>
          </a:p>
        </p:txBody>
      </p:sp>
      <p:sp>
        <p:nvSpPr>
          <p:cNvPr id="2064" name="Google Shape;2064;p208"/>
          <p:cNvSpPr txBox="1"/>
          <p:nvPr/>
        </p:nvSpPr>
        <p:spPr>
          <a:xfrm>
            <a:off x="26990975" y="19647850"/>
            <a:ext cx="51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https://www.llamaindex.ai</a:t>
            </a:r>
            <a:endParaRPr/>
          </a:p>
        </p:txBody>
      </p:sp>
      <p:pic>
        <p:nvPicPr>
          <p:cNvPr id="2065" name="Google Shape;2065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563" y="6059988"/>
            <a:ext cx="31256827" cy="1004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20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LlamaIndex</a:t>
            </a:r>
            <a:endParaRPr sz="8400"/>
          </a:p>
        </p:txBody>
      </p:sp>
      <p:sp>
        <p:nvSpPr>
          <p:cNvPr id="2071" name="Google Shape;2071;p20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Document Loading and Indexing </a:t>
            </a:r>
            <a:endParaRPr sz="5400" b="1"/>
          </a:p>
        </p:txBody>
      </p:sp>
      <p:sp>
        <p:nvSpPr>
          <p:cNvPr id="2072" name="Google Shape;2072;p209"/>
          <p:cNvSpPr txBox="1"/>
          <p:nvPr/>
        </p:nvSpPr>
        <p:spPr>
          <a:xfrm>
            <a:off x="26990975" y="19647850"/>
            <a:ext cx="519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https://www.llamaindex.ai</a:t>
            </a:r>
            <a:endParaRPr/>
          </a:p>
        </p:txBody>
      </p:sp>
      <p:pic>
        <p:nvPicPr>
          <p:cNvPr id="2073" name="Google Shape;207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5350" y="12813550"/>
            <a:ext cx="11016676" cy="5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525" y="4815930"/>
            <a:ext cx="34224952" cy="1001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209"/>
          <p:cNvSpPr txBox="1"/>
          <p:nvPr/>
        </p:nvSpPr>
        <p:spPr>
          <a:xfrm>
            <a:off x="24703550" y="13058475"/>
            <a:ext cx="5346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228600" algn="l" rtl="0">
              <a:spcBef>
                <a:spcPts val="0"/>
              </a:spcBef>
              <a:spcAft>
                <a:spcPts val="1000"/>
              </a:spcAft>
              <a:buClr>
                <a:schemeClr val="accent4"/>
              </a:buClr>
              <a:buSzPts val="5400"/>
              <a:buFont typeface="NVIDIA Sans"/>
              <a:buNone/>
            </a:pPr>
            <a:r>
              <a:rPr lang="en-US" sz="5400" b="1">
                <a:solidFill>
                  <a:schemeClr val="accent4"/>
                </a:solidFill>
                <a:latin typeface="NVIDIA Sans"/>
                <a:ea typeface="NVIDIA Sans"/>
                <a:cs typeface="NVIDIA Sans"/>
                <a:sym typeface="NVIDIA Sans"/>
              </a:rPr>
              <a:t>Symmetric</a:t>
            </a:r>
            <a:endParaRPr/>
          </a:p>
        </p:txBody>
      </p:sp>
      <p:sp>
        <p:nvSpPr>
          <p:cNvPr id="2076" name="Google Shape;2076;p209"/>
          <p:cNvSpPr txBox="1"/>
          <p:nvPr/>
        </p:nvSpPr>
        <p:spPr>
          <a:xfrm>
            <a:off x="24703550" y="14749850"/>
            <a:ext cx="5346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228600" algn="l" rtl="0">
              <a:spcBef>
                <a:spcPts val="0"/>
              </a:spcBef>
              <a:spcAft>
                <a:spcPts val="1000"/>
              </a:spcAft>
              <a:buClr>
                <a:schemeClr val="accent4"/>
              </a:buClr>
              <a:buSzPts val="5400"/>
              <a:buFont typeface="NVIDIA Sans"/>
              <a:buNone/>
            </a:pPr>
            <a:r>
              <a:rPr lang="en-US" sz="5400" b="1">
                <a:solidFill>
                  <a:schemeClr val="accent4"/>
                </a:solidFill>
                <a:latin typeface="NVIDIA Sans"/>
                <a:ea typeface="NVIDIA Sans"/>
                <a:cs typeface="NVIDIA Sans"/>
                <a:sym typeface="NVIDIA Sans"/>
              </a:rPr>
              <a:t>Asymmetric</a:t>
            </a:r>
            <a:endParaRPr/>
          </a:p>
        </p:txBody>
      </p:sp>
      <p:sp>
        <p:nvSpPr>
          <p:cNvPr id="2077" name="Google Shape;2077;p209"/>
          <p:cNvSpPr txBox="1"/>
          <p:nvPr/>
        </p:nvSpPr>
        <p:spPr>
          <a:xfrm>
            <a:off x="30342025" y="16729050"/>
            <a:ext cx="5346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228600" algn="l" rtl="0">
              <a:spcBef>
                <a:spcPts val="0"/>
              </a:spcBef>
              <a:spcAft>
                <a:spcPts val="1000"/>
              </a:spcAft>
              <a:buClr>
                <a:schemeClr val="accent4"/>
              </a:buClr>
              <a:buSzPts val="5400"/>
              <a:buFont typeface="NVIDIA Sans"/>
              <a:buNone/>
            </a:pPr>
            <a:r>
              <a:rPr lang="en-US" sz="5400" b="1">
                <a:solidFill>
                  <a:schemeClr val="accent4"/>
                </a:solidFill>
                <a:latin typeface="NVIDIA Sans"/>
                <a:ea typeface="NVIDIA Sans"/>
                <a:cs typeface="NVIDIA Sans"/>
                <a:sym typeface="NVIDIA Sans"/>
              </a:rPr>
              <a:t>Fusion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800" y="5073200"/>
            <a:ext cx="30809277" cy="122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21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LLM Workspace</a:t>
            </a:r>
            <a:endParaRPr sz="8400"/>
          </a:p>
        </p:txBody>
      </p:sp>
      <p:sp>
        <p:nvSpPr>
          <p:cNvPr id="2084" name="Google Shape;2084;p210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21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The Big Picture</a:t>
            </a:r>
            <a:endParaRPr sz="5400" b="1"/>
          </a:p>
        </p:txBody>
      </p:sp>
      <p:sp>
        <p:nvSpPr>
          <p:cNvPr id="2086" name="Google Shape;2086;p210"/>
          <p:cNvSpPr txBox="1"/>
          <p:nvPr/>
        </p:nvSpPr>
        <p:spPr>
          <a:xfrm>
            <a:off x="27888075" y="19647825"/>
            <a:ext cx="55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https://lilianweng.github.io/posts/2023-06-23-agent/</a:t>
            </a:r>
            <a:endParaRPr/>
          </a:p>
        </p:txBody>
      </p:sp>
      <p:sp>
        <p:nvSpPr>
          <p:cNvPr id="2087" name="Google Shape;2087;p210"/>
          <p:cNvSpPr/>
          <p:nvPr/>
        </p:nvSpPr>
        <p:spPr>
          <a:xfrm>
            <a:off x="11130675" y="5073200"/>
            <a:ext cx="13212300" cy="5359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9E0000"/>
              </a:solidFill>
            </a:endParaRPr>
          </a:p>
        </p:txBody>
      </p:sp>
      <p:sp>
        <p:nvSpPr>
          <p:cNvPr id="2088" name="Google Shape;2088;p210"/>
          <p:cNvSpPr/>
          <p:nvPr/>
        </p:nvSpPr>
        <p:spPr>
          <a:xfrm>
            <a:off x="2341850" y="7607400"/>
            <a:ext cx="8788800" cy="94308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9E0000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800" y="5073200"/>
            <a:ext cx="30809277" cy="122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21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LLM Workspace</a:t>
            </a:r>
            <a:endParaRPr sz="8400"/>
          </a:p>
        </p:txBody>
      </p:sp>
      <p:sp>
        <p:nvSpPr>
          <p:cNvPr id="2095" name="Google Shape;2095;p211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211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The Big Picture</a:t>
            </a:r>
            <a:endParaRPr sz="5400" b="1"/>
          </a:p>
        </p:txBody>
      </p:sp>
      <p:sp>
        <p:nvSpPr>
          <p:cNvPr id="2097" name="Google Shape;2097;p211"/>
          <p:cNvSpPr txBox="1"/>
          <p:nvPr/>
        </p:nvSpPr>
        <p:spPr>
          <a:xfrm>
            <a:off x="27888075" y="19647825"/>
            <a:ext cx="55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https://lilianweng.github.io/posts/2023-06-23-agent/</a:t>
            </a:r>
            <a:endParaRPr/>
          </a:p>
        </p:txBody>
      </p:sp>
      <p:sp>
        <p:nvSpPr>
          <p:cNvPr id="2098" name="Google Shape;2098;p211"/>
          <p:cNvSpPr/>
          <p:nvPr/>
        </p:nvSpPr>
        <p:spPr>
          <a:xfrm>
            <a:off x="20140050" y="8452900"/>
            <a:ext cx="13650900" cy="8254500"/>
          </a:xfrm>
          <a:prstGeom prst="rect">
            <a:avLst/>
          </a:prstGeom>
          <a:noFill/>
          <a:ln w="76200" cap="flat" cmpd="sng">
            <a:solidFill>
              <a:srgbClr val="9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9E0000"/>
              </a:solidFill>
            </a:endParaRPr>
          </a:p>
        </p:txBody>
      </p:sp>
      <p:sp>
        <p:nvSpPr>
          <p:cNvPr id="2099" name="Google Shape;2099;p211"/>
          <p:cNvSpPr/>
          <p:nvPr/>
        </p:nvSpPr>
        <p:spPr>
          <a:xfrm>
            <a:off x="13104800" y="13707300"/>
            <a:ext cx="7035300" cy="3000000"/>
          </a:xfrm>
          <a:prstGeom prst="rect">
            <a:avLst/>
          </a:prstGeom>
          <a:noFill/>
          <a:ln w="76200" cap="flat" cmpd="sng">
            <a:solidFill>
              <a:srgbClr val="9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9E0000"/>
              </a:solidFill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212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Routing LLMs</a:t>
            </a:r>
            <a:endParaRPr sz="8400"/>
          </a:p>
        </p:txBody>
      </p:sp>
      <p:sp>
        <p:nvSpPr>
          <p:cNvPr id="2105" name="Google Shape;2105;p212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Controlling Generalist LLMs</a:t>
            </a:r>
            <a:endParaRPr sz="5400" b="1"/>
          </a:p>
        </p:txBody>
      </p:sp>
      <p:sp>
        <p:nvSpPr>
          <p:cNvPr id="2106" name="Google Shape;2106;p212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7" name="Google Shape;2107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25" y="10998300"/>
            <a:ext cx="5638350" cy="61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212"/>
          <p:cNvSpPr txBox="1"/>
          <p:nvPr/>
        </p:nvSpPr>
        <p:spPr>
          <a:xfrm>
            <a:off x="7465588" y="6228450"/>
            <a:ext cx="49020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Sys MSG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Context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Primer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09" name="Google Shape;2109;p212"/>
          <p:cNvSpPr/>
          <p:nvPr/>
        </p:nvSpPr>
        <p:spPr>
          <a:xfrm rot="10800000">
            <a:off x="9249850" y="1023045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212"/>
          <p:cNvSpPr txBox="1"/>
          <p:nvPr/>
        </p:nvSpPr>
        <p:spPr>
          <a:xfrm>
            <a:off x="8416600" y="179646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Output</a:t>
            </a:r>
            <a:endParaRPr/>
          </a:p>
        </p:txBody>
      </p:sp>
      <p:sp>
        <p:nvSpPr>
          <p:cNvPr id="2111" name="Google Shape;2111;p212"/>
          <p:cNvSpPr/>
          <p:nvPr/>
        </p:nvSpPr>
        <p:spPr>
          <a:xfrm rot="10800000">
            <a:off x="9249850" y="16303675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213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Routing LLMs</a:t>
            </a:r>
            <a:endParaRPr sz="8400"/>
          </a:p>
        </p:txBody>
      </p:sp>
      <p:sp>
        <p:nvSpPr>
          <p:cNvPr id="2117" name="Google Shape;2117;p213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Controlling Generalist LLMs</a:t>
            </a:r>
            <a:endParaRPr sz="5400" b="1"/>
          </a:p>
        </p:txBody>
      </p:sp>
      <p:pic>
        <p:nvPicPr>
          <p:cNvPr id="2118" name="Google Shape;2118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425" y="10998300"/>
            <a:ext cx="5638350" cy="61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213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213"/>
          <p:cNvSpPr/>
          <p:nvPr/>
        </p:nvSpPr>
        <p:spPr>
          <a:xfrm rot="10800000">
            <a:off x="9249850" y="1023045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213"/>
          <p:cNvSpPr txBox="1"/>
          <p:nvPr/>
        </p:nvSpPr>
        <p:spPr>
          <a:xfrm>
            <a:off x="8416600" y="179646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Output</a:t>
            </a:r>
            <a:endParaRPr/>
          </a:p>
        </p:txBody>
      </p:sp>
      <p:sp>
        <p:nvSpPr>
          <p:cNvPr id="2122" name="Google Shape;2122;p213"/>
          <p:cNvSpPr/>
          <p:nvPr/>
        </p:nvSpPr>
        <p:spPr>
          <a:xfrm rot="10800000">
            <a:off x="9249850" y="16303675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3" name="Google Shape;2123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0700" y="10965075"/>
            <a:ext cx="5638350" cy="61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213"/>
          <p:cNvSpPr txBox="1"/>
          <p:nvPr/>
        </p:nvSpPr>
        <p:spPr>
          <a:xfrm>
            <a:off x="21924625" y="6152175"/>
            <a:ext cx="102105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Move To X?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Context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Primer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25" name="Google Shape;2125;p213"/>
          <p:cNvSpPr/>
          <p:nvPr/>
        </p:nvSpPr>
        <p:spPr>
          <a:xfrm rot="10800000">
            <a:off x="26363125" y="10197225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213"/>
          <p:cNvSpPr txBox="1"/>
          <p:nvPr/>
        </p:nvSpPr>
        <p:spPr>
          <a:xfrm>
            <a:off x="24748525" y="17931375"/>
            <a:ext cx="4562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Objective</a:t>
            </a:r>
            <a:endParaRPr/>
          </a:p>
        </p:txBody>
      </p:sp>
      <p:sp>
        <p:nvSpPr>
          <p:cNvPr id="2127" name="Google Shape;2127;p213"/>
          <p:cNvSpPr/>
          <p:nvPr/>
        </p:nvSpPr>
        <p:spPr>
          <a:xfrm rot="10800000">
            <a:off x="26363125" y="16270450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213"/>
          <p:cNvSpPr/>
          <p:nvPr/>
        </p:nvSpPr>
        <p:spPr>
          <a:xfrm>
            <a:off x="15151663" y="8897775"/>
            <a:ext cx="5850300" cy="5391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Idle Chat</a:t>
            </a:r>
            <a:endParaRPr sz="54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Info Gather</a:t>
            </a:r>
            <a:endParaRPr sz="54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Refuse</a:t>
            </a:r>
            <a:endParaRPr sz="54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Call Human</a:t>
            </a:r>
            <a:endParaRPr sz="54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API Gather</a:t>
            </a:r>
            <a:endParaRPr sz="54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29" name="Google Shape;2129;p213"/>
          <p:cNvSpPr/>
          <p:nvPr/>
        </p:nvSpPr>
        <p:spPr>
          <a:xfrm rot="-2700000">
            <a:off x="21540544" y="14015964"/>
            <a:ext cx="1333462" cy="4408528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213"/>
          <p:cNvSpPr/>
          <p:nvPr/>
        </p:nvSpPr>
        <p:spPr>
          <a:xfrm rot="-2700000">
            <a:off x="12840619" y="6613673"/>
            <a:ext cx="1333462" cy="2923604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213"/>
          <p:cNvSpPr txBox="1"/>
          <p:nvPr/>
        </p:nvSpPr>
        <p:spPr>
          <a:xfrm>
            <a:off x="24578863" y="1418175"/>
            <a:ext cx="49020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Objective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Context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32" name="Google Shape;2132;p213"/>
          <p:cNvSpPr/>
          <p:nvPr/>
        </p:nvSpPr>
        <p:spPr>
          <a:xfrm rot="10800000">
            <a:off x="26363125" y="4508925"/>
            <a:ext cx="1333500" cy="1600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213"/>
          <p:cNvSpPr/>
          <p:nvPr/>
        </p:nvSpPr>
        <p:spPr>
          <a:xfrm rot="2700000" flipH="1">
            <a:off x="21804519" y="6552935"/>
            <a:ext cx="1333462" cy="29948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213"/>
          <p:cNvSpPr txBox="1"/>
          <p:nvPr/>
        </p:nvSpPr>
        <p:spPr>
          <a:xfrm>
            <a:off x="14037886" y="6284625"/>
            <a:ext cx="4902000" cy="22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chemeClr val="accent4"/>
                </a:solidFill>
                <a:latin typeface="NVIDIA Sans"/>
                <a:ea typeface="NVIDIA Sans"/>
                <a:cs typeface="NVIDIA Sans"/>
                <a:sym typeface="NVIDIA Sans"/>
              </a:rPr>
              <a:t>sys/primer/</a:t>
            </a:r>
            <a:endParaRPr sz="6200" b="1">
              <a:solidFill>
                <a:schemeClr val="accent4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chemeClr val="accent4"/>
                </a:solidFill>
                <a:latin typeface="NVIDIA Sans"/>
                <a:ea typeface="NVIDIA Sans"/>
                <a:cs typeface="NVIDIA Sans"/>
                <a:sym typeface="NVIDIA Sans"/>
              </a:rPr>
              <a:t>model</a:t>
            </a:r>
            <a:endParaRPr sz="6200" b="1">
              <a:solidFill>
                <a:schemeClr val="accent4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35" name="Google Shape;2135;p213"/>
          <p:cNvSpPr txBox="1"/>
          <p:nvPr/>
        </p:nvSpPr>
        <p:spPr>
          <a:xfrm>
            <a:off x="21001977" y="6691550"/>
            <a:ext cx="1333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200" b="1">
                <a:solidFill>
                  <a:schemeClr val="accent2"/>
                </a:solidFill>
                <a:latin typeface="NVIDIA Sans"/>
                <a:ea typeface="NVIDIA Sans"/>
                <a:cs typeface="NVIDIA Sans"/>
                <a:sym typeface="NVIDIA Sans"/>
              </a:rPr>
              <a:t>X</a:t>
            </a:r>
            <a:endParaRPr sz="6200" b="1">
              <a:solidFill>
                <a:schemeClr val="accent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36" name="Google Shape;2136;p213"/>
          <p:cNvSpPr txBox="1"/>
          <p:nvPr/>
        </p:nvSpPr>
        <p:spPr>
          <a:xfrm>
            <a:off x="7465588" y="6228450"/>
            <a:ext cx="49020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Sys MSG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Context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b="1">
                <a:solidFill>
                  <a:srgbClr val="588A00"/>
                </a:solidFill>
                <a:latin typeface="NVIDIA Sans"/>
                <a:ea typeface="NVIDIA Sans"/>
                <a:cs typeface="NVIDIA Sans"/>
                <a:sym typeface="NVIDIA Sans"/>
              </a:rPr>
              <a:t>Primer</a:t>
            </a:r>
            <a:endParaRPr sz="6200" b="1">
              <a:solidFill>
                <a:srgbClr val="588A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Google Shape;2141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800" y="5073200"/>
            <a:ext cx="30809277" cy="122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21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LLM Workspace</a:t>
            </a:r>
            <a:endParaRPr sz="8400"/>
          </a:p>
        </p:txBody>
      </p:sp>
      <p:sp>
        <p:nvSpPr>
          <p:cNvPr id="2143" name="Google Shape;2143;p214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21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The Big Picture</a:t>
            </a:r>
            <a:endParaRPr sz="5400" b="1"/>
          </a:p>
        </p:txBody>
      </p:sp>
      <p:sp>
        <p:nvSpPr>
          <p:cNvPr id="2145" name="Google Shape;2145;p214"/>
          <p:cNvSpPr txBox="1"/>
          <p:nvPr/>
        </p:nvSpPr>
        <p:spPr>
          <a:xfrm>
            <a:off x="27888075" y="19647825"/>
            <a:ext cx="55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https://lilianweng.github.io/posts/2023-06-23-agent/</a:t>
            </a:r>
            <a:endParaRPr/>
          </a:p>
        </p:txBody>
      </p:sp>
      <p:sp>
        <p:nvSpPr>
          <p:cNvPr id="2146" name="Google Shape;2146;p214"/>
          <p:cNvSpPr/>
          <p:nvPr/>
        </p:nvSpPr>
        <p:spPr>
          <a:xfrm rot="3221571">
            <a:off x="18355386" y="738078"/>
            <a:ext cx="1386727" cy="21889493"/>
          </a:xfrm>
          <a:prstGeom prst="rect">
            <a:avLst/>
          </a:prstGeom>
          <a:solidFill>
            <a:srgbClr val="F2F2F2">
              <a:alpha val="60780"/>
            </a:srgbClr>
          </a:solidFill>
          <a:ln w="152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rgbClr val="9E0000"/>
              </a:solidFill>
            </a:endParaRPr>
          </a:p>
        </p:txBody>
      </p:sp>
      <p:sp>
        <p:nvSpPr>
          <p:cNvPr id="2147" name="Google Shape;2147;p214"/>
          <p:cNvSpPr txBox="1"/>
          <p:nvPr/>
        </p:nvSpPr>
        <p:spPr>
          <a:xfrm>
            <a:off x="3457200" y="5753100"/>
            <a:ext cx="6642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72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Chain Logic</a:t>
            </a:r>
            <a:endParaRPr sz="72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48" name="Google Shape;2148;p214"/>
          <p:cNvSpPr txBox="1"/>
          <p:nvPr/>
        </p:nvSpPr>
        <p:spPr>
          <a:xfrm>
            <a:off x="26759775" y="16954500"/>
            <a:ext cx="66423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72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Agent Logic</a:t>
            </a:r>
            <a:endParaRPr sz="72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215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General Agent Event Loop</a:t>
            </a:r>
            <a:endParaRPr sz="8400"/>
          </a:p>
        </p:txBody>
      </p:sp>
      <p:sp>
        <p:nvSpPr>
          <p:cNvPr id="2154" name="Google Shape;2154;p215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Making The Agent Think</a:t>
            </a:r>
            <a:endParaRPr sz="5400" b="1"/>
          </a:p>
        </p:txBody>
      </p:sp>
      <p:sp>
        <p:nvSpPr>
          <p:cNvPr id="2155" name="Google Shape;2155;p215"/>
          <p:cNvSpPr/>
          <p:nvPr/>
        </p:nvSpPr>
        <p:spPr>
          <a:xfrm>
            <a:off x="10724124" y="11118428"/>
            <a:ext cx="6345300" cy="4511700"/>
          </a:xfrm>
          <a:prstGeom prst="roundRect">
            <a:avLst>
              <a:gd name="adj" fmla="val 1192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 Context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56" name="Google Shape;2156;p215"/>
          <p:cNvSpPr/>
          <p:nvPr/>
        </p:nvSpPr>
        <p:spPr>
          <a:xfrm>
            <a:off x="4749062" y="11118424"/>
            <a:ext cx="4599300" cy="451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Agent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Run Call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157" name="Google Shape;2157;p215"/>
          <p:cNvCxnSpPr/>
          <p:nvPr/>
        </p:nvCxnSpPr>
        <p:spPr>
          <a:xfrm flipH="1">
            <a:off x="9501037" y="13354700"/>
            <a:ext cx="1070400" cy="6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158" name="Google Shape;2158;p215"/>
          <p:cNvSpPr/>
          <p:nvPr/>
        </p:nvSpPr>
        <p:spPr>
          <a:xfrm>
            <a:off x="25032188" y="11649500"/>
            <a:ext cx="3825000" cy="2514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LLM Call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59" name="Google Shape;2159;p215"/>
          <p:cNvSpPr/>
          <p:nvPr/>
        </p:nvSpPr>
        <p:spPr>
          <a:xfrm>
            <a:off x="25032188" y="13516263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Prep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60" name="Google Shape;2160;p215"/>
          <p:cNvSpPr/>
          <p:nvPr/>
        </p:nvSpPr>
        <p:spPr>
          <a:xfrm>
            <a:off x="25032188" y="11183250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Post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61" name="Google Shape;2161;p215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7426214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62" name="Google Shape;2162;p215"/>
          <p:cNvSpPr/>
          <p:nvPr/>
        </p:nvSpPr>
        <p:spPr>
          <a:xfrm rot="-5541295">
            <a:off x="14925871" y="7265345"/>
            <a:ext cx="11462781" cy="11961010"/>
          </a:xfrm>
          <a:prstGeom prst="arc">
            <a:avLst>
              <a:gd name="adj1" fmla="val 17476989"/>
              <a:gd name="adj2" fmla="val 39865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63" name="Google Shape;2163;p215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14635926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64" name="Google Shape;2164;p215"/>
          <p:cNvSpPr/>
          <p:nvPr/>
        </p:nvSpPr>
        <p:spPr>
          <a:xfrm>
            <a:off x="18544200" y="18026425"/>
            <a:ext cx="42261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Constructed Context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65" name="Google Shape;2165;p215"/>
          <p:cNvSpPr/>
          <p:nvPr/>
        </p:nvSpPr>
        <p:spPr>
          <a:xfrm>
            <a:off x="18544200" y="6656400"/>
            <a:ext cx="42261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16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General Agent Event Loop</a:t>
            </a:r>
            <a:endParaRPr sz="8400"/>
          </a:p>
        </p:txBody>
      </p:sp>
      <p:sp>
        <p:nvSpPr>
          <p:cNvPr id="2171" name="Google Shape;2171;p216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Letting The Agent Speak</a:t>
            </a:r>
            <a:endParaRPr sz="5400" b="1"/>
          </a:p>
        </p:txBody>
      </p:sp>
      <p:cxnSp>
        <p:nvCxnSpPr>
          <p:cNvPr id="2172" name="Google Shape;2172;p216"/>
          <p:cNvCxnSpPr/>
          <p:nvPr/>
        </p:nvCxnSpPr>
        <p:spPr>
          <a:xfrm>
            <a:off x="19704000" y="17733475"/>
            <a:ext cx="2700600" cy="300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173" name="Google Shape;2173;p216"/>
          <p:cNvSpPr/>
          <p:nvPr/>
        </p:nvSpPr>
        <p:spPr>
          <a:xfrm>
            <a:off x="10724124" y="11118428"/>
            <a:ext cx="6345300" cy="4511700"/>
          </a:xfrm>
          <a:prstGeom prst="roundRect">
            <a:avLst>
              <a:gd name="adj" fmla="val 1192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 Context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74" name="Google Shape;2174;p216"/>
          <p:cNvSpPr/>
          <p:nvPr/>
        </p:nvSpPr>
        <p:spPr>
          <a:xfrm>
            <a:off x="4749062" y="11118424"/>
            <a:ext cx="4599300" cy="451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Agent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Run Call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175" name="Google Shape;2175;p216"/>
          <p:cNvCxnSpPr/>
          <p:nvPr/>
        </p:nvCxnSpPr>
        <p:spPr>
          <a:xfrm flipH="1">
            <a:off x="9501037" y="13354700"/>
            <a:ext cx="1070400" cy="6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176" name="Google Shape;2176;p216"/>
          <p:cNvSpPr/>
          <p:nvPr/>
        </p:nvSpPr>
        <p:spPr>
          <a:xfrm>
            <a:off x="25032188" y="11649500"/>
            <a:ext cx="3825000" cy="2514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LLM Call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77" name="Google Shape;2177;p216"/>
          <p:cNvSpPr/>
          <p:nvPr/>
        </p:nvSpPr>
        <p:spPr>
          <a:xfrm>
            <a:off x="25032188" y="13516263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Prep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78" name="Google Shape;2178;p216"/>
          <p:cNvSpPr/>
          <p:nvPr/>
        </p:nvSpPr>
        <p:spPr>
          <a:xfrm>
            <a:off x="25032188" y="11183250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Post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79" name="Google Shape;2179;p216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7426214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80" name="Google Shape;2180;p216"/>
          <p:cNvSpPr/>
          <p:nvPr/>
        </p:nvSpPr>
        <p:spPr>
          <a:xfrm>
            <a:off x="19403100" y="15630125"/>
            <a:ext cx="33024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Starter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Query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81" name="Google Shape;2181;p216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9747379"/>
              <a:gd name="adj2" fmla="val 11584311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82" name="Google Shape;2182;p216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7426214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83" name="Google Shape;2183;p216"/>
          <p:cNvSpPr/>
          <p:nvPr/>
        </p:nvSpPr>
        <p:spPr>
          <a:xfrm>
            <a:off x="16032725" y="16722025"/>
            <a:ext cx="3302400" cy="205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Response Ready?</a:t>
            </a:r>
            <a:endParaRPr sz="4800"/>
          </a:p>
        </p:txBody>
      </p:sp>
      <p:sp>
        <p:nvSpPr>
          <p:cNvPr id="2184" name="Google Shape;2184;p216"/>
          <p:cNvSpPr/>
          <p:nvPr/>
        </p:nvSpPr>
        <p:spPr>
          <a:xfrm rot="-5541295">
            <a:off x="14851346" y="7189145"/>
            <a:ext cx="11462781" cy="11961010"/>
          </a:xfrm>
          <a:prstGeom prst="arc">
            <a:avLst>
              <a:gd name="adj1" fmla="val 13961834"/>
              <a:gd name="adj2" fmla="val 14725922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85" name="Google Shape;2185;p216"/>
          <p:cNvSpPr/>
          <p:nvPr/>
        </p:nvSpPr>
        <p:spPr>
          <a:xfrm>
            <a:off x="22773486" y="16641025"/>
            <a:ext cx="2871000" cy="205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No History?</a:t>
            </a:r>
            <a:endParaRPr sz="4800"/>
          </a:p>
        </p:txBody>
      </p:sp>
      <p:sp>
        <p:nvSpPr>
          <p:cNvPr id="2186" name="Google Shape;2186;p216"/>
          <p:cNvSpPr/>
          <p:nvPr/>
        </p:nvSpPr>
        <p:spPr>
          <a:xfrm>
            <a:off x="7582349" y="16722025"/>
            <a:ext cx="3602700" cy="2052900"/>
          </a:xfrm>
          <a:prstGeom prst="roundRect">
            <a:avLst>
              <a:gd name="adj" fmla="val 16667"/>
            </a:avLst>
          </a:prstGeom>
          <a:solidFill>
            <a:srgbClr val="9E0000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187" name="Google Shape;2187;p216"/>
          <p:cNvCxnSpPr/>
          <p:nvPr/>
        </p:nvCxnSpPr>
        <p:spPr>
          <a:xfrm rot="10800000" flipH="1">
            <a:off x="11678013" y="17660875"/>
            <a:ext cx="1544400" cy="132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188" name="Google Shape;2188;p216"/>
          <p:cNvSpPr/>
          <p:nvPr/>
        </p:nvSpPr>
        <p:spPr>
          <a:xfrm>
            <a:off x="13581862" y="16491175"/>
            <a:ext cx="2620800" cy="2514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LLM Call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89" name="Google Shape;2189;p216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7426214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90" name="Google Shape;2190;p216"/>
          <p:cNvSpPr/>
          <p:nvPr/>
        </p:nvSpPr>
        <p:spPr>
          <a:xfrm rot="-5541295">
            <a:off x="14925871" y="7265345"/>
            <a:ext cx="11462781" cy="11961010"/>
          </a:xfrm>
          <a:prstGeom prst="arc">
            <a:avLst>
              <a:gd name="adj1" fmla="val 17476989"/>
              <a:gd name="adj2" fmla="val 39865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191" name="Google Shape;2191;p216"/>
          <p:cNvSpPr/>
          <p:nvPr/>
        </p:nvSpPr>
        <p:spPr>
          <a:xfrm>
            <a:off x="18544200" y="6656400"/>
            <a:ext cx="42261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From Deep Learning to LLMs</a:t>
            </a:r>
            <a:endParaRPr sz="8400"/>
          </a:p>
        </p:txBody>
      </p:sp>
      <p:sp>
        <p:nvSpPr>
          <p:cNvPr id="545" name="Google Shape;545;p5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Our Goal For The Course</a:t>
            </a:r>
            <a:endParaRPr sz="5400"/>
          </a:p>
        </p:txBody>
      </p:sp>
      <p:sp>
        <p:nvSpPr>
          <p:cNvPr id="546" name="Google Shape;546;p55"/>
          <p:cNvSpPr txBox="1">
            <a:spLocks noGrp="1"/>
          </p:cNvSpPr>
          <p:nvPr>
            <p:ph type="body" idx="4"/>
          </p:nvPr>
        </p:nvSpPr>
        <p:spPr>
          <a:xfrm>
            <a:off x="1637604" y="17063961"/>
            <a:ext cx="163455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 Medium"/>
              <a:buNone/>
            </a:pPr>
            <a:r>
              <a:rPr lang="en-US"/>
              <a:t>Fundamentals of Deep Learning</a:t>
            </a:r>
            <a:endParaRPr/>
          </a:p>
        </p:txBody>
      </p:sp>
      <p:sp>
        <p:nvSpPr>
          <p:cNvPr id="547" name="Google Shape;547;p55"/>
          <p:cNvSpPr txBox="1">
            <a:spLocks noGrp="1"/>
          </p:cNvSpPr>
          <p:nvPr>
            <p:ph type="body" idx="6"/>
          </p:nvPr>
        </p:nvSpPr>
        <p:spPr>
          <a:xfrm>
            <a:off x="18592805" y="17063961"/>
            <a:ext cx="16346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 Medium"/>
              <a:buNone/>
            </a:pPr>
            <a:r>
              <a:rPr lang="en-US"/>
              <a:t>Language Reasoning</a:t>
            </a:r>
            <a:endParaRPr/>
          </a:p>
        </p:txBody>
      </p:sp>
      <p:pic>
        <p:nvPicPr>
          <p:cNvPr id="548" name="Google Shape;5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413" y="4158425"/>
            <a:ext cx="12807886" cy="129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8812" y="4992025"/>
            <a:ext cx="13694375" cy="118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217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General Agent Event Loop</a:t>
            </a:r>
            <a:endParaRPr sz="8400"/>
          </a:p>
        </p:txBody>
      </p:sp>
      <p:sp>
        <p:nvSpPr>
          <p:cNvPr id="2197" name="Google Shape;2197;p217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Giving The Agent Tools</a:t>
            </a:r>
            <a:endParaRPr sz="5400" b="1"/>
          </a:p>
        </p:txBody>
      </p:sp>
      <p:cxnSp>
        <p:nvCxnSpPr>
          <p:cNvPr id="2198" name="Google Shape;2198;p217"/>
          <p:cNvCxnSpPr/>
          <p:nvPr/>
        </p:nvCxnSpPr>
        <p:spPr>
          <a:xfrm>
            <a:off x="19089863" y="10140875"/>
            <a:ext cx="3825000" cy="60969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199" name="Google Shape;2199;p217"/>
          <p:cNvSpPr/>
          <p:nvPr/>
        </p:nvSpPr>
        <p:spPr>
          <a:xfrm>
            <a:off x="10724124" y="11118428"/>
            <a:ext cx="6345300" cy="4511700"/>
          </a:xfrm>
          <a:prstGeom prst="roundRect">
            <a:avLst>
              <a:gd name="adj" fmla="val 1192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 Context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00" name="Google Shape;2200;p217"/>
          <p:cNvSpPr/>
          <p:nvPr/>
        </p:nvSpPr>
        <p:spPr>
          <a:xfrm>
            <a:off x="4749062" y="11118424"/>
            <a:ext cx="4599300" cy="451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Agent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Run Call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01" name="Google Shape;2201;p217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17504383"/>
              <a:gd name="adj2" fmla="val 185194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202" name="Google Shape;2202;p217"/>
          <p:cNvCxnSpPr/>
          <p:nvPr/>
        </p:nvCxnSpPr>
        <p:spPr>
          <a:xfrm flipH="1">
            <a:off x="9501037" y="13354700"/>
            <a:ext cx="1070400" cy="6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203" name="Google Shape;2203;p217"/>
          <p:cNvSpPr/>
          <p:nvPr/>
        </p:nvSpPr>
        <p:spPr>
          <a:xfrm>
            <a:off x="25032188" y="11649500"/>
            <a:ext cx="3825000" cy="2514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LLM Call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04" name="Google Shape;2204;p217"/>
          <p:cNvSpPr/>
          <p:nvPr/>
        </p:nvSpPr>
        <p:spPr>
          <a:xfrm>
            <a:off x="14898863" y="7142025"/>
            <a:ext cx="4362300" cy="2514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Toolset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05" name="Google Shape;2205;p217"/>
          <p:cNvSpPr/>
          <p:nvPr/>
        </p:nvSpPr>
        <p:spPr>
          <a:xfrm>
            <a:off x="25032188" y="13516263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Prep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06" name="Google Shape;2206;p217"/>
          <p:cNvSpPr/>
          <p:nvPr/>
        </p:nvSpPr>
        <p:spPr>
          <a:xfrm>
            <a:off x="25032188" y="11183250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Post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07" name="Google Shape;2207;p217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7426214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08" name="Google Shape;2208;p217"/>
          <p:cNvSpPr/>
          <p:nvPr/>
        </p:nvSpPr>
        <p:spPr>
          <a:xfrm>
            <a:off x="18917375" y="12301024"/>
            <a:ext cx="39975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Starter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Query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09" name="Google Shape;2209;p217"/>
          <p:cNvSpPr/>
          <p:nvPr/>
        </p:nvSpPr>
        <p:spPr>
          <a:xfrm>
            <a:off x="22054350" y="7971824"/>
            <a:ext cx="39975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Cleaned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Query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10" name="Google Shape;2210;p217"/>
          <p:cNvSpPr/>
          <p:nvPr/>
        </p:nvSpPr>
        <p:spPr>
          <a:xfrm>
            <a:off x="14700813" y="8717875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Post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11" name="Google Shape;2211;p217"/>
          <p:cNvSpPr/>
          <p:nvPr/>
        </p:nvSpPr>
        <p:spPr>
          <a:xfrm>
            <a:off x="16364363" y="6968113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Prep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12" name="Google Shape;2212;p217"/>
          <p:cNvSpPr/>
          <p:nvPr/>
        </p:nvSpPr>
        <p:spPr>
          <a:xfrm rot="-5541295">
            <a:off x="14925871" y="7265345"/>
            <a:ext cx="11462781" cy="11961010"/>
          </a:xfrm>
          <a:prstGeom prst="arc">
            <a:avLst>
              <a:gd name="adj1" fmla="val 3322225"/>
              <a:gd name="adj2" fmla="val 39865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13" name="Google Shape;2213;p217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9747379"/>
              <a:gd name="adj2" fmla="val 11584311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14" name="Google Shape;2214;p217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7426214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15" name="Google Shape;2215;p217"/>
          <p:cNvSpPr/>
          <p:nvPr/>
        </p:nvSpPr>
        <p:spPr>
          <a:xfrm rot="-5541295">
            <a:off x="14925871" y="7208820"/>
            <a:ext cx="11462781" cy="11961010"/>
          </a:xfrm>
          <a:prstGeom prst="arc">
            <a:avLst>
              <a:gd name="adj1" fmla="val 20853627"/>
              <a:gd name="adj2" fmla="val 102675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16" name="Google Shape;2216;p217"/>
          <p:cNvSpPr/>
          <p:nvPr/>
        </p:nvSpPr>
        <p:spPr>
          <a:xfrm>
            <a:off x="16032725" y="16722025"/>
            <a:ext cx="3302400" cy="205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Response Ready?</a:t>
            </a:r>
            <a:endParaRPr sz="4800"/>
          </a:p>
        </p:txBody>
      </p:sp>
      <p:sp>
        <p:nvSpPr>
          <p:cNvPr id="2217" name="Google Shape;2217;p217"/>
          <p:cNvSpPr/>
          <p:nvPr/>
        </p:nvSpPr>
        <p:spPr>
          <a:xfrm rot="-5541295">
            <a:off x="14851346" y="7189145"/>
            <a:ext cx="11462781" cy="11961010"/>
          </a:xfrm>
          <a:prstGeom prst="arc">
            <a:avLst>
              <a:gd name="adj1" fmla="val 13961834"/>
              <a:gd name="adj2" fmla="val 14725922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18" name="Google Shape;2218;p217"/>
          <p:cNvSpPr/>
          <p:nvPr/>
        </p:nvSpPr>
        <p:spPr>
          <a:xfrm>
            <a:off x="22773486" y="16641025"/>
            <a:ext cx="2871000" cy="205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No History?</a:t>
            </a:r>
            <a:endParaRPr sz="4800"/>
          </a:p>
        </p:txBody>
      </p:sp>
      <p:sp>
        <p:nvSpPr>
          <p:cNvPr id="2219" name="Google Shape;2219;p217"/>
          <p:cNvSpPr/>
          <p:nvPr/>
        </p:nvSpPr>
        <p:spPr>
          <a:xfrm>
            <a:off x="7582349" y="16722025"/>
            <a:ext cx="3602700" cy="2052900"/>
          </a:xfrm>
          <a:prstGeom prst="roundRect">
            <a:avLst>
              <a:gd name="adj" fmla="val 16667"/>
            </a:avLst>
          </a:prstGeom>
          <a:solidFill>
            <a:srgbClr val="9E0000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220" name="Google Shape;2220;p217"/>
          <p:cNvCxnSpPr/>
          <p:nvPr/>
        </p:nvCxnSpPr>
        <p:spPr>
          <a:xfrm rot="10800000" flipH="1">
            <a:off x="11678013" y="17660875"/>
            <a:ext cx="1544400" cy="132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221" name="Google Shape;2221;p217"/>
          <p:cNvSpPr/>
          <p:nvPr/>
        </p:nvSpPr>
        <p:spPr>
          <a:xfrm>
            <a:off x="13581862" y="16491175"/>
            <a:ext cx="2620800" cy="2514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LLM Call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6" name="Google Shape;2226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800" y="5073200"/>
            <a:ext cx="30809277" cy="122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21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LLM Workspace</a:t>
            </a:r>
            <a:endParaRPr sz="8400"/>
          </a:p>
        </p:txBody>
      </p:sp>
      <p:sp>
        <p:nvSpPr>
          <p:cNvPr id="2228" name="Google Shape;2228;p218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21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The Big Picture</a:t>
            </a:r>
            <a:endParaRPr sz="5400" b="1"/>
          </a:p>
        </p:txBody>
      </p:sp>
      <p:sp>
        <p:nvSpPr>
          <p:cNvPr id="2230" name="Google Shape;2230;p218"/>
          <p:cNvSpPr/>
          <p:nvPr/>
        </p:nvSpPr>
        <p:spPr>
          <a:xfrm>
            <a:off x="25437075" y="4492125"/>
            <a:ext cx="9399900" cy="32931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9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9E0000"/>
                </a:solidFill>
              </a:rPr>
              <a:t>So Many Prompt Options So Many Query Options</a:t>
            </a:r>
            <a:endParaRPr sz="5800">
              <a:solidFill>
                <a:srgbClr val="9E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9E0000"/>
                </a:solidFill>
              </a:rPr>
              <a:t>So Many Facilities</a:t>
            </a:r>
            <a:endParaRPr sz="5800">
              <a:solidFill>
                <a:srgbClr val="9E0000"/>
              </a:solidFill>
            </a:endParaRPr>
          </a:p>
        </p:txBody>
      </p:sp>
      <p:sp>
        <p:nvSpPr>
          <p:cNvPr id="2231" name="Google Shape;2231;p218"/>
          <p:cNvSpPr txBox="1"/>
          <p:nvPr/>
        </p:nvSpPr>
        <p:spPr>
          <a:xfrm>
            <a:off x="27888075" y="19647825"/>
            <a:ext cx="55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https://lilianweng.github.io/posts/2023-06-23-agent/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1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LangChain</a:t>
            </a:r>
            <a:endParaRPr sz="8400"/>
          </a:p>
        </p:txBody>
      </p:sp>
      <p:sp>
        <p:nvSpPr>
          <p:cNvPr id="2237" name="Google Shape;2237;p219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21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Chaining Stochastic Parrots</a:t>
            </a:r>
            <a:endParaRPr sz="5400" b="1"/>
          </a:p>
        </p:txBody>
      </p:sp>
      <p:pic>
        <p:nvPicPr>
          <p:cNvPr id="2239" name="Google Shape;2239;p219"/>
          <p:cNvPicPr preferRelativeResize="0"/>
          <p:nvPr/>
        </p:nvPicPr>
        <p:blipFill rotWithShape="1">
          <a:blip r:embed="rId3">
            <a:alphaModFix/>
          </a:blip>
          <a:srcRect t="1941"/>
          <a:stretch/>
        </p:blipFill>
        <p:spPr>
          <a:xfrm>
            <a:off x="10095363" y="3457200"/>
            <a:ext cx="16385279" cy="166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219"/>
          <p:cNvSpPr txBox="1"/>
          <p:nvPr/>
        </p:nvSpPr>
        <p:spPr>
          <a:xfrm>
            <a:off x="29107900" y="19662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https://www.langchain.com/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22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LangChain</a:t>
            </a:r>
            <a:endParaRPr sz="8400"/>
          </a:p>
        </p:txBody>
      </p:sp>
      <p:sp>
        <p:nvSpPr>
          <p:cNvPr id="2246" name="Google Shape;2246;p220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22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Chaining Stochastic Parrots</a:t>
            </a:r>
            <a:endParaRPr sz="5400" b="1"/>
          </a:p>
        </p:txBody>
      </p:sp>
      <p:pic>
        <p:nvPicPr>
          <p:cNvPr id="2248" name="Google Shape;2248;p220"/>
          <p:cNvPicPr preferRelativeResize="0"/>
          <p:nvPr/>
        </p:nvPicPr>
        <p:blipFill rotWithShape="1">
          <a:blip r:embed="rId3">
            <a:alphaModFix/>
          </a:blip>
          <a:srcRect t="1941"/>
          <a:stretch/>
        </p:blipFill>
        <p:spPr>
          <a:xfrm>
            <a:off x="10095363" y="3457200"/>
            <a:ext cx="16385279" cy="166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220"/>
          <p:cNvSpPr txBox="1"/>
          <p:nvPr/>
        </p:nvSpPr>
        <p:spPr>
          <a:xfrm>
            <a:off x="29107900" y="19662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https://www.langchain.com/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50" name="Google Shape;2250;p220"/>
          <p:cNvSpPr/>
          <p:nvPr/>
        </p:nvSpPr>
        <p:spPr>
          <a:xfrm>
            <a:off x="793875" y="9050325"/>
            <a:ext cx="8434800" cy="59007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20A6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rgbClr val="20A603"/>
                </a:solidFill>
              </a:rPr>
              <a:t>In Theory</a:t>
            </a:r>
            <a:endParaRPr sz="6400" b="1">
              <a:solidFill>
                <a:srgbClr val="20A60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 b="1">
              <a:solidFill>
                <a:srgbClr val="20A60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20A603"/>
                </a:solidFill>
              </a:rPr>
              <a:t>Many LLM Wrappers</a:t>
            </a:r>
            <a:endParaRPr sz="5400">
              <a:solidFill>
                <a:srgbClr val="20A60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rgbClr val="20A60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20A603"/>
                </a:solidFill>
              </a:rPr>
              <a:t>So Many Capabilities</a:t>
            </a:r>
            <a:endParaRPr sz="5400">
              <a:solidFill>
                <a:srgbClr val="20A60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rgbClr val="20A603"/>
              </a:solidFill>
            </a:endParaRPr>
          </a:p>
        </p:txBody>
      </p:sp>
      <p:sp>
        <p:nvSpPr>
          <p:cNvPr id="2251" name="Google Shape;2251;p220"/>
          <p:cNvSpPr/>
          <p:nvPr/>
        </p:nvSpPr>
        <p:spPr>
          <a:xfrm>
            <a:off x="27347350" y="9050327"/>
            <a:ext cx="8434800" cy="5900700"/>
          </a:xfrm>
          <a:prstGeom prst="rect">
            <a:avLst/>
          </a:prstGeom>
          <a:solidFill>
            <a:srgbClr val="F3F3F3"/>
          </a:solidFill>
          <a:ln w="76200" cap="flat" cmpd="sng">
            <a:solidFill>
              <a:srgbClr val="9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rgbClr val="9E0000"/>
                </a:solidFill>
              </a:rPr>
              <a:t>In Practice</a:t>
            </a:r>
            <a:endParaRPr sz="6400" b="1">
              <a:solidFill>
                <a:srgbClr val="9E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 b="1">
              <a:solidFill>
                <a:srgbClr val="9E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9E0000"/>
                </a:solidFill>
              </a:rPr>
              <a:t>Requires Customization</a:t>
            </a:r>
            <a:endParaRPr sz="5400">
              <a:solidFill>
                <a:srgbClr val="9E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rgbClr val="9E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9E0000"/>
                </a:solidFill>
              </a:rPr>
              <a:t>Assumes Very </a:t>
            </a:r>
            <a:endParaRPr sz="5400">
              <a:solidFill>
                <a:srgbClr val="9E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9E0000"/>
                </a:solidFill>
              </a:rPr>
              <a:t>Powerful Model</a:t>
            </a:r>
            <a:endParaRPr sz="5800" b="1">
              <a:solidFill>
                <a:srgbClr val="9E0000"/>
              </a:solidFill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221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Good Practices</a:t>
            </a:r>
            <a:endParaRPr sz="8400"/>
          </a:p>
        </p:txBody>
      </p:sp>
      <p:sp>
        <p:nvSpPr>
          <p:cNvPr id="2257" name="Google Shape;2257;p221"/>
          <p:cNvSpPr/>
          <p:nvPr/>
        </p:nvSpPr>
        <p:spPr>
          <a:xfrm>
            <a:off x="7800938" y="11158925"/>
            <a:ext cx="88638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Does My Model Actually Work With This?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2258" name="Google Shape;2258;p221"/>
          <p:cNvSpPr/>
          <p:nvPr/>
        </p:nvSpPr>
        <p:spPr>
          <a:xfrm>
            <a:off x="20241038" y="11158925"/>
            <a:ext cx="86994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20A6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Where Can I Reuse 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Other’s Components?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2259" name="Google Shape;2259;p221"/>
          <p:cNvSpPr/>
          <p:nvPr/>
        </p:nvSpPr>
        <p:spPr>
          <a:xfrm>
            <a:off x="7883138" y="7382500"/>
            <a:ext cx="86994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How Does This 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Actually Work?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2260" name="Google Shape;2260;p221"/>
          <p:cNvSpPr/>
          <p:nvPr/>
        </p:nvSpPr>
        <p:spPr>
          <a:xfrm>
            <a:off x="7800938" y="14935350"/>
            <a:ext cx="88638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How Much Will 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It Cost Me?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2261" name="Google Shape;2261;p221"/>
          <p:cNvSpPr/>
          <p:nvPr/>
        </p:nvSpPr>
        <p:spPr>
          <a:xfrm>
            <a:off x="20241038" y="14935350"/>
            <a:ext cx="86994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20A6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Where Can I 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Impose Structure?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2262" name="Google Shape;2262;p221"/>
          <p:cNvSpPr txBox="1"/>
          <p:nvPr/>
        </p:nvSpPr>
        <p:spPr>
          <a:xfrm>
            <a:off x="7842038" y="6069150"/>
            <a:ext cx="869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Using LangChain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63" name="Google Shape;2263;p221"/>
          <p:cNvSpPr/>
          <p:nvPr/>
        </p:nvSpPr>
        <p:spPr>
          <a:xfrm>
            <a:off x="20241038" y="7382500"/>
            <a:ext cx="8699400" cy="3181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20A6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How Do Other</a:t>
            </a:r>
            <a:endParaRPr sz="58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Composers Do It?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2264" name="Google Shape;2264;p221"/>
          <p:cNvSpPr txBox="1"/>
          <p:nvPr/>
        </p:nvSpPr>
        <p:spPr>
          <a:xfrm>
            <a:off x="20158838" y="6069138"/>
            <a:ext cx="8699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Roll Your Own Scheme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265" name="Google Shape;2265;p221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6B900"/>
                </a:solidFill>
              </a:rPr>
              <a:t>Things To Remember In The Wild</a:t>
            </a:r>
            <a:endParaRPr>
              <a:solidFill>
                <a:srgbClr val="76B9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>
              <a:solidFill>
                <a:srgbClr val="76B900"/>
              </a:solidFill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0" name="Google Shape;2270;p222"/>
          <p:cNvGraphicFramePr/>
          <p:nvPr/>
        </p:nvGraphicFramePr>
        <p:xfrm>
          <a:off x="18651265" y="70347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{E140DE62-9094-44FD-8970-8892B9DCAA05}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/>
                        <a:t>Controlling Stateful Agents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34B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800" b="1"/>
                        <a:t>Final Project: Making An Agent</a:t>
                      </a:r>
                      <a:endParaRPr sz="4800" b="1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63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71" name="Google Shape;2271;p222"/>
          <p:cNvSpPr txBox="1"/>
          <p:nvPr/>
        </p:nvSpPr>
        <p:spPr>
          <a:xfrm>
            <a:off x="19006975" y="5114475"/>
            <a:ext cx="15184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Part 3: Stateful Systems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22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Schedule</a:t>
            </a:r>
            <a:endParaRPr/>
          </a:p>
        </p:txBody>
      </p:sp>
      <p:sp>
        <p:nvSpPr>
          <p:cNvPr id="2278" name="Google Shape;2278;p223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Transformer Intuitions</a:t>
            </a:r>
            <a:endParaRPr/>
          </a:p>
        </p:txBody>
      </p:sp>
      <p:pic>
        <p:nvPicPr>
          <p:cNvPr id="2279" name="Google Shape;2279;p2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57" t="43638" r="76806" b="16714"/>
          <a:stretch/>
        </p:blipFill>
        <p:spPr>
          <a:xfrm>
            <a:off x="1637603" y="11926198"/>
            <a:ext cx="7955398" cy="4937701"/>
          </a:xfrm>
          <a:prstGeom prst="rect">
            <a:avLst/>
          </a:prstGeom>
        </p:spPr>
      </p:pic>
      <p:pic>
        <p:nvPicPr>
          <p:cNvPr id="2280" name="Google Shape;2280;p22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6995" t="19471" r="572"/>
          <a:stretch/>
        </p:blipFill>
        <p:spPr>
          <a:xfrm>
            <a:off x="10086104" y="11926198"/>
            <a:ext cx="7955400" cy="4937701"/>
          </a:xfrm>
          <a:prstGeom prst="rect">
            <a:avLst/>
          </a:prstGeom>
        </p:spPr>
      </p:pic>
      <p:pic>
        <p:nvPicPr>
          <p:cNvPr id="2281" name="Google Shape;2281;p223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4172" t="1415" r="8909" b="6672"/>
          <a:stretch/>
        </p:blipFill>
        <p:spPr>
          <a:xfrm>
            <a:off x="18534606" y="11926198"/>
            <a:ext cx="7955399" cy="4937699"/>
          </a:xfrm>
          <a:prstGeom prst="rect">
            <a:avLst/>
          </a:prstGeom>
        </p:spPr>
      </p:pic>
      <p:pic>
        <p:nvPicPr>
          <p:cNvPr id="2282" name="Google Shape;2282;p223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11747" t="4712" r="25093" b="44172"/>
          <a:stretch/>
        </p:blipFill>
        <p:spPr>
          <a:xfrm>
            <a:off x="18534610" y="4849814"/>
            <a:ext cx="7955400" cy="4937700"/>
          </a:xfrm>
          <a:prstGeom prst="rect">
            <a:avLst/>
          </a:prstGeom>
        </p:spPr>
      </p:pic>
      <p:pic>
        <p:nvPicPr>
          <p:cNvPr id="2283" name="Google Shape;2283;p223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11" t="12866" r="42603" b="24975"/>
          <a:stretch/>
        </p:blipFill>
        <p:spPr>
          <a:xfrm>
            <a:off x="10086108" y="4849814"/>
            <a:ext cx="7955401" cy="4937701"/>
          </a:xfrm>
          <a:prstGeom prst="rect">
            <a:avLst/>
          </a:prstGeom>
        </p:spPr>
      </p:pic>
      <p:pic>
        <p:nvPicPr>
          <p:cNvPr id="2284" name="Google Shape;2284;p223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t="700" b="690"/>
          <a:stretch/>
        </p:blipFill>
        <p:spPr>
          <a:xfrm>
            <a:off x="1637606" y="4849814"/>
            <a:ext cx="7955400" cy="4937700"/>
          </a:xfrm>
          <a:prstGeom prst="rect">
            <a:avLst/>
          </a:prstGeom>
        </p:spPr>
      </p:pic>
      <p:pic>
        <p:nvPicPr>
          <p:cNvPr id="2285" name="Google Shape;2285;p223"/>
          <p:cNvPicPr preferRelativeResize="0">
            <a:picLocks noGrp="1"/>
          </p:cNvPicPr>
          <p:nvPr>
            <p:ph type="pic" idx="8"/>
          </p:nvPr>
        </p:nvPicPr>
        <p:blipFill rotWithShape="1">
          <a:blip r:embed="rId9">
            <a:alphaModFix/>
          </a:blip>
          <a:srcRect l="927" r="2491" b="32253"/>
          <a:stretch/>
        </p:blipFill>
        <p:spPr>
          <a:xfrm>
            <a:off x="26983113" y="4849814"/>
            <a:ext cx="7955400" cy="4937700"/>
          </a:xfrm>
          <a:prstGeom prst="rect">
            <a:avLst/>
          </a:prstGeom>
        </p:spPr>
      </p:pic>
      <p:pic>
        <p:nvPicPr>
          <p:cNvPr id="2286" name="Google Shape;2286;p223"/>
          <p:cNvPicPr preferRelativeResize="0">
            <a:picLocks noGrp="1"/>
          </p:cNvPicPr>
          <p:nvPr>
            <p:ph type="pic" idx="9"/>
          </p:nvPr>
        </p:nvPicPr>
        <p:blipFill rotWithShape="1">
          <a:blip r:embed="rId10">
            <a:alphaModFix/>
          </a:blip>
          <a:srcRect l="341" t="5711" r="14246" b="4907"/>
          <a:stretch/>
        </p:blipFill>
        <p:spPr>
          <a:xfrm>
            <a:off x="26968061" y="11926198"/>
            <a:ext cx="7955401" cy="4937700"/>
          </a:xfrm>
          <a:prstGeom prst="rect">
            <a:avLst/>
          </a:prstGeom>
        </p:spPr>
      </p:pic>
      <p:sp>
        <p:nvSpPr>
          <p:cNvPr id="2287" name="Google Shape;2287;p223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2288" name="Google Shape;2288;p223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Encoder Tasks</a:t>
            </a:r>
            <a:endParaRPr/>
          </a:p>
        </p:txBody>
      </p:sp>
      <p:sp>
        <p:nvSpPr>
          <p:cNvPr id="2289" name="Google Shape;2289;p223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Seq2Seq</a:t>
            </a:r>
            <a:endParaRPr/>
          </a:p>
        </p:txBody>
      </p:sp>
      <p:sp>
        <p:nvSpPr>
          <p:cNvPr id="2290" name="Google Shape;2290;p223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Text Generation</a:t>
            </a:r>
            <a:endParaRPr/>
          </a:p>
        </p:txBody>
      </p:sp>
      <p:sp>
        <p:nvSpPr>
          <p:cNvPr id="2291" name="Google Shape;2291;p223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Multimodality</a:t>
            </a:r>
            <a:endParaRPr/>
          </a:p>
        </p:txBody>
      </p:sp>
      <p:sp>
        <p:nvSpPr>
          <p:cNvPr id="2292" name="Google Shape;2292;p223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Stateful LLMs</a:t>
            </a:r>
            <a:endParaRPr/>
          </a:p>
        </p:txBody>
      </p:sp>
      <p:sp>
        <p:nvSpPr>
          <p:cNvPr id="2293" name="Google Shape;2293;p223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Agent Assessment</a:t>
            </a:r>
            <a:endParaRPr/>
          </a:p>
        </p:txBody>
      </p:sp>
      <p:sp>
        <p:nvSpPr>
          <p:cNvPr id="2294" name="Google Shape;2294;p223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What’s The Plan?</a:t>
            </a:r>
            <a:endParaRPr b="1"/>
          </a:p>
        </p:txBody>
      </p:sp>
      <p:cxnSp>
        <p:nvCxnSpPr>
          <p:cNvPr id="2295" name="Google Shape;2295;p223"/>
          <p:cNvCxnSpPr/>
          <p:nvPr/>
        </p:nvCxnSpPr>
        <p:spPr>
          <a:xfrm>
            <a:off x="18283200" y="4443275"/>
            <a:ext cx="1200" cy="6539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6" name="Google Shape;2296;p223"/>
          <p:cNvCxnSpPr/>
          <p:nvPr/>
        </p:nvCxnSpPr>
        <p:spPr>
          <a:xfrm>
            <a:off x="18280325" y="11419800"/>
            <a:ext cx="1200" cy="6539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7" name="Google Shape;2297;p223"/>
          <p:cNvCxnSpPr/>
          <p:nvPr/>
        </p:nvCxnSpPr>
        <p:spPr>
          <a:xfrm>
            <a:off x="26735950" y="4443275"/>
            <a:ext cx="1200" cy="6539700"/>
          </a:xfrm>
          <a:prstGeom prst="straightConnector1">
            <a:avLst/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2" name="Google Shape;2302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800" y="5073200"/>
            <a:ext cx="30809277" cy="122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22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LLM Workspace</a:t>
            </a:r>
            <a:endParaRPr sz="8400"/>
          </a:p>
        </p:txBody>
      </p:sp>
      <p:sp>
        <p:nvSpPr>
          <p:cNvPr id="2304" name="Google Shape;2304;p224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22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The Big Picture</a:t>
            </a:r>
            <a:endParaRPr sz="5400" b="1"/>
          </a:p>
        </p:txBody>
      </p:sp>
      <p:sp>
        <p:nvSpPr>
          <p:cNvPr id="2306" name="Google Shape;2306;p224"/>
          <p:cNvSpPr txBox="1"/>
          <p:nvPr/>
        </p:nvSpPr>
        <p:spPr>
          <a:xfrm>
            <a:off x="27888075" y="19647825"/>
            <a:ext cx="55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https://lilianweng.github.io/posts/2023-06-23-agent/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22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Conversation Flow</a:t>
            </a:r>
            <a:endParaRPr sz="8400"/>
          </a:p>
        </p:txBody>
      </p:sp>
      <p:sp>
        <p:nvSpPr>
          <p:cNvPr id="2312" name="Google Shape;2312;p225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22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Finite State/Markov Chain Perspective</a:t>
            </a:r>
            <a:endParaRPr sz="5400" b="1"/>
          </a:p>
        </p:txBody>
      </p:sp>
      <p:pic>
        <p:nvPicPr>
          <p:cNvPr id="2314" name="Google Shape;2314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75" y="5172400"/>
            <a:ext cx="34934651" cy="9723007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225"/>
          <p:cNvSpPr txBox="1"/>
          <p:nvPr/>
        </p:nvSpPr>
        <p:spPr>
          <a:xfrm>
            <a:off x="29074825" y="19674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http://ai.stanford.edu/blog/quizbot/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2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Conversation Flow</a:t>
            </a:r>
            <a:endParaRPr sz="8400"/>
          </a:p>
        </p:txBody>
      </p:sp>
      <p:sp>
        <p:nvSpPr>
          <p:cNvPr id="2321" name="Google Shape;2321;p226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2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Finite State/Markov Chain Perspective</a:t>
            </a:r>
            <a:endParaRPr sz="5400" b="1"/>
          </a:p>
        </p:txBody>
      </p:sp>
      <p:pic>
        <p:nvPicPr>
          <p:cNvPr id="2323" name="Google Shape;2323;p226"/>
          <p:cNvPicPr preferRelativeResize="0"/>
          <p:nvPr/>
        </p:nvPicPr>
        <p:blipFill rotWithShape="1">
          <a:blip r:embed="rId3">
            <a:alphaModFix/>
          </a:blip>
          <a:srcRect l="-573" r="24138" b="7595"/>
          <a:stretch/>
        </p:blipFill>
        <p:spPr>
          <a:xfrm>
            <a:off x="1546000" y="5205475"/>
            <a:ext cx="33484001" cy="1126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4" name="Google Shape;2324;p226"/>
          <p:cNvSpPr txBox="1"/>
          <p:nvPr/>
        </p:nvSpPr>
        <p:spPr>
          <a:xfrm>
            <a:off x="29074825" y="19674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http://ai.stanford.edu/blog/quizbot/</a:t>
            </a:r>
            <a:endParaRPr/>
          </a:p>
        </p:txBody>
      </p:sp>
      <p:sp>
        <p:nvSpPr>
          <p:cNvPr id="2325" name="Google Shape;2325;p226"/>
          <p:cNvSpPr/>
          <p:nvPr/>
        </p:nvSpPr>
        <p:spPr>
          <a:xfrm>
            <a:off x="2017725" y="12470100"/>
            <a:ext cx="4233900" cy="439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226"/>
          <p:cNvSpPr/>
          <p:nvPr/>
        </p:nvSpPr>
        <p:spPr>
          <a:xfrm>
            <a:off x="1256925" y="8741650"/>
            <a:ext cx="11114100" cy="4194600"/>
          </a:xfrm>
          <a:prstGeom prst="rect">
            <a:avLst/>
          </a:prstGeom>
          <a:noFill/>
          <a:ln w="76200" cap="flat" cmpd="sng">
            <a:solidFill>
              <a:srgbClr val="76B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226"/>
          <p:cNvSpPr txBox="1"/>
          <p:nvPr/>
        </p:nvSpPr>
        <p:spPr>
          <a:xfrm>
            <a:off x="2514600" y="7670038"/>
            <a:ext cx="54246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/>
              <a:t>Sequential</a:t>
            </a:r>
            <a:endParaRPr sz="5600" b="1"/>
          </a:p>
        </p:txBody>
      </p:sp>
      <p:sp>
        <p:nvSpPr>
          <p:cNvPr id="2328" name="Google Shape;2328;p226"/>
          <p:cNvSpPr txBox="1"/>
          <p:nvPr/>
        </p:nvSpPr>
        <p:spPr>
          <a:xfrm>
            <a:off x="10638600" y="6644650"/>
            <a:ext cx="31545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/>
              <a:t>Routing</a:t>
            </a:r>
            <a:endParaRPr sz="56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What Is Language?</a:t>
            </a:r>
            <a:endParaRPr sz="8400"/>
          </a:p>
        </p:txBody>
      </p:sp>
      <p:pic>
        <p:nvPicPr>
          <p:cNvPr id="555" name="Google Shape;5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00" y="6438900"/>
            <a:ext cx="26307901" cy="11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6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Discrete Labels?</a:t>
            </a:r>
            <a:endParaRPr sz="54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27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Conversation Flow</a:t>
            </a:r>
            <a:endParaRPr sz="8400"/>
          </a:p>
        </p:txBody>
      </p:sp>
      <p:sp>
        <p:nvSpPr>
          <p:cNvPr id="2334" name="Google Shape;2334;p227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Finite State/Markov Chain Perspective</a:t>
            </a:r>
            <a:endParaRPr sz="5400" b="1"/>
          </a:p>
        </p:txBody>
      </p:sp>
      <p:sp>
        <p:nvSpPr>
          <p:cNvPr id="2335" name="Google Shape;2335;p227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6" name="Google Shape;2336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825" y="3288950"/>
            <a:ext cx="16861586" cy="134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7" name="Google Shape;2337;p227"/>
          <p:cNvSpPr txBox="1"/>
          <p:nvPr/>
        </p:nvSpPr>
        <p:spPr>
          <a:xfrm>
            <a:off x="24843513" y="2747350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0.1</a:t>
            </a:r>
            <a:endParaRPr/>
          </a:p>
        </p:txBody>
      </p:sp>
      <p:sp>
        <p:nvSpPr>
          <p:cNvPr id="2338" name="Google Shape;2338;p227"/>
          <p:cNvSpPr txBox="1"/>
          <p:nvPr/>
        </p:nvSpPr>
        <p:spPr>
          <a:xfrm>
            <a:off x="24843513" y="6009500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0.7</a:t>
            </a:r>
            <a:endParaRPr/>
          </a:p>
        </p:txBody>
      </p:sp>
      <p:sp>
        <p:nvSpPr>
          <p:cNvPr id="2339" name="Google Shape;2339;p227"/>
          <p:cNvSpPr txBox="1"/>
          <p:nvPr/>
        </p:nvSpPr>
        <p:spPr>
          <a:xfrm>
            <a:off x="24843513" y="10065025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0.2</a:t>
            </a:r>
            <a:endParaRPr/>
          </a:p>
        </p:txBody>
      </p:sp>
      <p:sp>
        <p:nvSpPr>
          <p:cNvPr id="2340" name="Google Shape;2340;p227"/>
          <p:cNvSpPr txBox="1"/>
          <p:nvPr/>
        </p:nvSpPr>
        <p:spPr>
          <a:xfrm>
            <a:off x="24843513" y="14550525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0.0</a:t>
            </a:r>
            <a:endParaRPr/>
          </a:p>
        </p:txBody>
      </p:sp>
      <p:pic>
        <p:nvPicPr>
          <p:cNvPr id="2341" name="Google Shape;2341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000" y="16931293"/>
            <a:ext cx="154495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227"/>
          <p:cNvSpPr txBox="1">
            <a:spLocks noGrp="1"/>
          </p:cNvSpPr>
          <p:nvPr>
            <p:ph type="body" idx="1"/>
          </p:nvPr>
        </p:nvSpPr>
        <p:spPr>
          <a:xfrm>
            <a:off x="2596900" y="6168675"/>
            <a:ext cx="16413300" cy="12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/>
              <a:t>Powerful LLM As State Transition Mechanism</a:t>
            </a:r>
            <a:endParaRPr sz="5400" b="1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Let stateful model have specific system msg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Let the model predict its state transitions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Control option space in finite state premise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Include base idle state and tooling access</a:t>
            </a:r>
            <a:endParaRPr sz="5400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5400">
              <a:solidFill>
                <a:schemeClr val="accent4"/>
              </a:solidFill>
            </a:endParaRPr>
          </a:p>
        </p:txBody>
      </p:sp>
      <p:sp>
        <p:nvSpPr>
          <p:cNvPr id="2343" name="Google Shape;2343;p227"/>
          <p:cNvSpPr txBox="1"/>
          <p:nvPr/>
        </p:nvSpPr>
        <p:spPr>
          <a:xfrm>
            <a:off x="3828250" y="19699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http://ai.stanford.edu/blog/quizbot/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228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Conversation Flow</a:t>
            </a:r>
            <a:endParaRPr sz="8400"/>
          </a:p>
        </p:txBody>
      </p:sp>
      <p:sp>
        <p:nvSpPr>
          <p:cNvPr id="2349" name="Google Shape;2349;p228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Finite State/Markov Chain Perspective</a:t>
            </a:r>
            <a:endParaRPr sz="5400" b="1"/>
          </a:p>
        </p:txBody>
      </p:sp>
      <p:sp>
        <p:nvSpPr>
          <p:cNvPr id="2350" name="Google Shape;2350;p228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1" name="Google Shape;2351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825" y="3288950"/>
            <a:ext cx="16861586" cy="134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Google Shape;2352;p228"/>
          <p:cNvSpPr txBox="1"/>
          <p:nvPr/>
        </p:nvSpPr>
        <p:spPr>
          <a:xfrm>
            <a:off x="24843513" y="2747350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0.1</a:t>
            </a:r>
            <a:endParaRPr/>
          </a:p>
        </p:txBody>
      </p:sp>
      <p:sp>
        <p:nvSpPr>
          <p:cNvPr id="2353" name="Google Shape;2353;p228"/>
          <p:cNvSpPr txBox="1"/>
          <p:nvPr/>
        </p:nvSpPr>
        <p:spPr>
          <a:xfrm>
            <a:off x="24843513" y="6009500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0.7</a:t>
            </a:r>
            <a:endParaRPr/>
          </a:p>
        </p:txBody>
      </p:sp>
      <p:sp>
        <p:nvSpPr>
          <p:cNvPr id="2354" name="Google Shape;2354;p228"/>
          <p:cNvSpPr txBox="1"/>
          <p:nvPr/>
        </p:nvSpPr>
        <p:spPr>
          <a:xfrm>
            <a:off x="24843513" y="10065025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0.2</a:t>
            </a:r>
            <a:endParaRPr/>
          </a:p>
        </p:txBody>
      </p:sp>
      <p:sp>
        <p:nvSpPr>
          <p:cNvPr id="2355" name="Google Shape;2355;p228"/>
          <p:cNvSpPr txBox="1"/>
          <p:nvPr/>
        </p:nvSpPr>
        <p:spPr>
          <a:xfrm>
            <a:off x="24843513" y="14550525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0.0</a:t>
            </a:r>
            <a:endParaRPr/>
          </a:p>
        </p:txBody>
      </p:sp>
      <p:pic>
        <p:nvPicPr>
          <p:cNvPr id="2356" name="Google Shape;2356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000" y="16931293"/>
            <a:ext cx="154495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7" name="Google Shape;2357;p228"/>
          <p:cNvSpPr txBox="1">
            <a:spLocks noGrp="1"/>
          </p:cNvSpPr>
          <p:nvPr>
            <p:ph type="body" idx="1"/>
          </p:nvPr>
        </p:nvSpPr>
        <p:spPr>
          <a:xfrm>
            <a:off x="2596900" y="6168675"/>
            <a:ext cx="16413300" cy="12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/>
              <a:t>Powerful LLM As State Transition Mechanism</a:t>
            </a:r>
            <a:endParaRPr sz="5400" b="1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Let stateful model have specific system msg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Let the model predict its state transitions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Control option space in finite state premise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Include base idle state and tooling access</a:t>
            </a:r>
            <a:endParaRPr sz="5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Simple LLM As State Transition Mechanism</a:t>
            </a:r>
            <a:endParaRPr sz="5400" b="1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Fine-Tuned Zero-Shot Classifier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Specialized Fine-Tuned Models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Simple LLMs and State Checks</a:t>
            </a:r>
            <a:endParaRPr sz="5400">
              <a:solidFill>
                <a:srgbClr val="9E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5400">
              <a:solidFill>
                <a:schemeClr val="accent4"/>
              </a:solidFill>
            </a:endParaRPr>
          </a:p>
        </p:txBody>
      </p:sp>
      <p:sp>
        <p:nvSpPr>
          <p:cNvPr id="2358" name="Google Shape;2358;p228"/>
          <p:cNvSpPr txBox="1"/>
          <p:nvPr/>
        </p:nvSpPr>
        <p:spPr>
          <a:xfrm>
            <a:off x="3828250" y="19699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http://ai.stanford.edu/blog/quizbot/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229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Implement Your Own Agent</a:t>
            </a:r>
            <a:endParaRPr sz="8400"/>
          </a:p>
        </p:txBody>
      </p:sp>
      <p:sp>
        <p:nvSpPr>
          <p:cNvPr id="2364" name="Google Shape;2364;p229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Final Assessment</a:t>
            </a:r>
            <a:endParaRPr sz="5400" b="1"/>
          </a:p>
        </p:txBody>
      </p:sp>
      <p:sp>
        <p:nvSpPr>
          <p:cNvPr id="2365" name="Google Shape;2365;p229"/>
          <p:cNvSpPr txBox="1">
            <a:spLocks noGrp="1"/>
          </p:cNvSpPr>
          <p:nvPr>
            <p:ph type="body" idx="1"/>
          </p:nvPr>
        </p:nvSpPr>
        <p:spPr>
          <a:xfrm>
            <a:off x="2596900" y="6168675"/>
            <a:ext cx="16413300" cy="12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/>
              <a:t>What You Have</a:t>
            </a:r>
            <a:endParaRPr sz="5400" b="1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Llama-2 Chat Agent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Queries For User Input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20A603"/>
                </a:solidFill>
              </a:rPr>
              <a:t>What You Need</a:t>
            </a:r>
            <a:endParaRPr sz="5400" b="1">
              <a:solidFill>
                <a:srgbClr val="20A603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A603"/>
              </a:buClr>
              <a:buSzPts val="5400"/>
              <a:buChar char="-"/>
            </a:pPr>
            <a:r>
              <a:rPr lang="en-US" sz="5400">
                <a:solidFill>
                  <a:srgbClr val="20A603"/>
                </a:solidFill>
              </a:rPr>
              <a:t>Remember conversation info</a:t>
            </a:r>
            <a:endParaRPr sz="5400">
              <a:solidFill>
                <a:srgbClr val="20A603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A603"/>
              </a:buClr>
              <a:buSzPts val="5400"/>
              <a:buChar char="-"/>
            </a:pPr>
            <a:r>
              <a:rPr lang="en-US" sz="5400">
                <a:solidFill>
                  <a:srgbClr val="20A603"/>
                </a:solidFill>
              </a:rPr>
              <a:t>Keep track of user toxicity</a:t>
            </a:r>
            <a:endParaRPr sz="5400">
              <a:solidFill>
                <a:srgbClr val="20A603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A603"/>
              </a:buClr>
              <a:buSzPts val="5400"/>
              <a:buChar char="-"/>
            </a:pPr>
            <a:r>
              <a:rPr lang="en-US" sz="5400">
                <a:solidFill>
                  <a:srgbClr val="20A603"/>
                </a:solidFill>
              </a:rPr>
              <a:t>Keep track of user emotion</a:t>
            </a:r>
            <a:endParaRPr sz="5400">
              <a:solidFill>
                <a:srgbClr val="20A603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A603"/>
              </a:buClr>
              <a:buSzPts val="5400"/>
              <a:buChar char="-"/>
            </a:pPr>
            <a:r>
              <a:rPr lang="en-US" sz="5400">
                <a:solidFill>
                  <a:srgbClr val="20A603"/>
                </a:solidFill>
              </a:rPr>
              <a:t>Support python code generation</a:t>
            </a:r>
            <a:endParaRPr sz="5400">
              <a:solidFill>
                <a:srgbClr val="20A603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0A603"/>
              </a:buClr>
              <a:buSzPts val="5400"/>
              <a:buChar char="-"/>
            </a:pPr>
            <a:r>
              <a:rPr lang="en-US" sz="5400">
                <a:solidFill>
                  <a:srgbClr val="20A603"/>
                </a:solidFill>
              </a:rPr>
              <a:t>Support image question-answering</a:t>
            </a:r>
            <a:endParaRPr sz="5400">
              <a:solidFill>
                <a:srgbClr val="20A603"/>
              </a:solidFill>
            </a:endParaRPr>
          </a:p>
        </p:txBody>
      </p:sp>
      <p:pic>
        <p:nvPicPr>
          <p:cNvPr id="2366" name="Google Shape;2366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825" y="3288950"/>
            <a:ext cx="16861586" cy="134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229"/>
          <p:cNvSpPr txBox="1"/>
          <p:nvPr/>
        </p:nvSpPr>
        <p:spPr>
          <a:xfrm>
            <a:off x="24843513" y="2747350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0.1</a:t>
            </a:r>
            <a:endParaRPr/>
          </a:p>
        </p:txBody>
      </p:sp>
      <p:sp>
        <p:nvSpPr>
          <p:cNvPr id="2368" name="Google Shape;2368;p229"/>
          <p:cNvSpPr txBox="1"/>
          <p:nvPr/>
        </p:nvSpPr>
        <p:spPr>
          <a:xfrm>
            <a:off x="24843513" y="6009500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0.7</a:t>
            </a:r>
            <a:endParaRPr/>
          </a:p>
        </p:txBody>
      </p:sp>
      <p:sp>
        <p:nvSpPr>
          <p:cNvPr id="2369" name="Google Shape;2369;p229"/>
          <p:cNvSpPr txBox="1"/>
          <p:nvPr/>
        </p:nvSpPr>
        <p:spPr>
          <a:xfrm>
            <a:off x="24843513" y="10065025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0.2</a:t>
            </a:r>
            <a:endParaRPr/>
          </a:p>
        </p:txBody>
      </p:sp>
      <p:sp>
        <p:nvSpPr>
          <p:cNvPr id="2370" name="Google Shape;2370;p229"/>
          <p:cNvSpPr txBox="1"/>
          <p:nvPr/>
        </p:nvSpPr>
        <p:spPr>
          <a:xfrm>
            <a:off x="24843513" y="14550525"/>
            <a:ext cx="231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chemeClr val="lt1"/>
                </a:solidFill>
              </a:rPr>
              <a:t>0.0</a:t>
            </a:r>
            <a:endParaRPr/>
          </a:p>
        </p:txBody>
      </p:sp>
      <p:pic>
        <p:nvPicPr>
          <p:cNvPr id="2371" name="Google Shape;2371;p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5000" y="16931293"/>
            <a:ext cx="154495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p229"/>
          <p:cNvSpPr txBox="1"/>
          <p:nvPr/>
        </p:nvSpPr>
        <p:spPr>
          <a:xfrm>
            <a:off x="3828250" y="19699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http://ai.stanford.edu/blog/quizbot/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230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General Agent Event Loop</a:t>
            </a:r>
            <a:endParaRPr sz="8400"/>
          </a:p>
        </p:txBody>
      </p:sp>
      <p:sp>
        <p:nvSpPr>
          <p:cNvPr id="2378" name="Google Shape;2378;p230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Final Assessment</a:t>
            </a:r>
            <a:endParaRPr sz="5400" b="1"/>
          </a:p>
        </p:txBody>
      </p:sp>
      <p:cxnSp>
        <p:nvCxnSpPr>
          <p:cNvPr id="2379" name="Google Shape;2379;p230"/>
          <p:cNvCxnSpPr/>
          <p:nvPr/>
        </p:nvCxnSpPr>
        <p:spPr>
          <a:xfrm>
            <a:off x="19089863" y="10140875"/>
            <a:ext cx="3825000" cy="60969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380" name="Google Shape;2380;p230"/>
          <p:cNvSpPr/>
          <p:nvPr/>
        </p:nvSpPr>
        <p:spPr>
          <a:xfrm>
            <a:off x="10724124" y="11118428"/>
            <a:ext cx="6345300" cy="4511700"/>
          </a:xfrm>
          <a:prstGeom prst="roundRect">
            <a:avLst>
              <a:gd name="adj" fmla="val 1192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 Context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81" name="Google Shape;2381;p230"/>
          <p:cNvSpPr/>
          <p:nvPr/>
        </p:nvSpPr>
        <p:spPr>
          <a:xfrm>
            <a:off x="4749062" y="11118424"/>
            <a:ext cx="4599300" cy="451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Agent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Run Call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82" name="Google Shape;2382;p230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17504383"/>
              <a:gd name="adj2" fmla="val 185194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383" name="Google Shape;2383;p230"/>
          <p:cNvCxnSpPr/>
          <p:nvPr/>
        </p:nvCxnSpPr>
        <p:spPr>
          <a:xfrm flipH="1">
            <a:off x="9501037" y="13354700"/>
            <a:ext cx="1070400" cy="6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384" name="Google Shape;2384;p230"/>
          <p:cNvSpPr/>
          <p:nvPr/>
        </p:nvSpPr>
        <p:spPr>
          <a:xfrm>
            <a:off x="25032188" y="11649500"/>
            <a:ext cx="3825000" cy="2514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LLM Call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85" name="Google Shape;2385;p230"/>
          <p:cNvSpPr/>
          <p:nvPr/>
        </p:nvSpPr>
        <p:spPr>
          <a:xfrm>
            <a:off x="14898863" y="7142025"/>
            <a:ext cx="4362300" cy="2514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Toolset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86" name="Google Shape;2386;p230"/>
          <p:cNvSpPr/>
          <p:nvPr/>
        </p:nvSpPr>
        <p:spPr>
          <a:xfrm>
            <a:off x="25032188" y="13516263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Prep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87" name="Google Shape;2387;p230"/>
          <p:cNvSpPr/>
          <p:nvPr/>
        </p:nvSpPr>
        <p:spPr>
          <a:xfrm>
            <a:off x="25032188" y="11183250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Post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88" name="Google Shape;2388;p230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7426214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89" name="Google Shape;2389;p230"/>
          <p:cNvSpPr/>
          <p:nvPr/>
        </p:nvSpPr>
        <p:spPr>
          <a:xfrm>
            <a:off x="18917375" y="12301024"/>
            <a:ext cx="39975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Starter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Query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90" name="Google Shape;2390;p230"/>
          <p:cNvSpPr/>
          <p:nvPr/>
        </p:nvSpPr>
        <p:spPr>
          <a:xfrm>
            <a:off x="22054350" y="7971824"/>
            <a:ext cx="39975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Cleaned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Query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91" name="Google Shape;2391;p230"/>
          <p:cNvSpPr/>
          <p:nvPr/>
        </p:nvSpPr>
        <p:spPr>
          <a:xfrm>
            <a:off x="14700813" y="8717875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Post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92" name="Google Shape;2392;p230"/>
          <p:cNvSpPr/>
          <p:nvPr/>
        </p:nvSpPr>
        <p:spPr>
          <a:xfrm>
            <a:off x="16364363" y="6968113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Prep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93" name="Google Shape;2393;p230"/>
          <p:cNvSpPr/>
          <p:nvPr/>
        </p:nvSpPr>
        <p:spPr>
          <a:xfrm rot="-5541295">
            <a:off x="14925871" y="7265345"/>
            <a:ext cx="11462781" cy="11961010"/>
          </a:xfrm>
          <a:prstGeom prst="arc">
            <a:avLst>
              <a:gd name="adj1" fmla="val 3322225"/>
              <a:gd name="adj2" fmla="val 39865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94" name="Google Shape;2394;p230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9747379"/>
              <a:gd name="adj2" fmla="val 11584311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95" name="Google Shape;2395;p230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7426214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96" name="Google Shape;2396;p230"/>
          <p:cNvSpPr/>
          <p:nvPr/>
        </p:nvSpPr>
        <p:spPr>
          <a:xfrm rot="-5541295">
            <a:off x="14925871" y="7208820"/>
            <a:ext cx="11462781" cy="11961010"/>
          </a:xfrm>
          <a:prstGeom prst="arc">
            <a:avLst>
              <a:gd name="adj1" fmla="val 20853627"/>
              <a:gd name="adj2" fmla="val 102675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97" name="Google Shape;2397;p230"/>
          <p:cNvSpPr/>
          <p:nvPr/>
        </p:nvSpPr>
        <p:spPr>
          <a:xfrm>
            <a:off x="16032725" y="16722025"/>
            <a:ext cx="3302400" cy="205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Response Ready?</a:t>
            </a:r>
            <a:endParaRPr sz="4800"/>
          </a:p>
        </p:txBody>
      </p:sp>
      <p:sp>
        <p:nvSpPr>
          <p:cNvPr id="2398" name="Google Shape;2398;p230"/>
          <p:cNvSpPr/>
          <p:nvPr/>
        </p:nvSpPr>
        <p:spPr>
          <a:xfrm rot="-5541295">
            <a:off x="14851346" y="7189145"/>
            <a:ext cx="11462781" cy="11961010"/>
          </a:xfrm>
          <a:prstGeom prst="arc">
            <a:avLst>
              <a:gd name="adj1" fmla="val 13961834"/>
              <a:gd name="adj2" fmla="val 14725922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399" name="Google Shape;2399;p230"/>
          <p:cNvSpPr/>
          <p:nvPr/>
        </p:nvSpPr>
        <p:spPr>
          <a:xfrm>
            <a:off x="22773486" y="16641025"/>
            <a:ext cx="2871000" cy="205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No History?</a:t>
            </a:r>
            <a:endParaRPr sz="4800"/>
          </a:p>
        </p:txBody>
      </p:sp>
      <p:sp>
        <p:nvSpPr>
          <p:cNvPr id="2400" name="Google Shape;2400;p230"/>
          <p:cNvSpPr/>
          <p:nvPr/>
        </p:nvSpPr>
        <p:spPr>
          <a:xfrm>
            <a:off x="7582349" y="16722025"/>
            <a:ext cx="3602700" cy="2052900"/>
          </a:xfrm>
          <a:prstGeom prst="roundRect">
            <a:avLst>
              <a:gd name="adj" fmla="val 16667"/>
            </a:avLst>
          </a:prstGeom>
          <a:solidFill>
            <a:srgbClr val="9E0000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Response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401" name="Google Shape;2401;p230"/>
          <p:cNvCxnSpPr/>
          <p:nvPr/>
        </p:nvCxnSpPr>
        <p:spPr>
          <a:xfrm rot="10800000" flipH="1">
            <a:off x="11678013" y="17660875"/>
            <a:ext cx="1544400" cy="132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402" name="Google Shape;2402;p230"/>
          <p:cNvSpPr/>
          <p:nvPr/>
        </p:nvSpPr>
        <p:spPr>
          <a:xfrm>
            <a:off x="13581862" y="16491175"/>
            <a:ext cx="2620800" cy="2514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LLM Call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231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Your Agent Event Loop</a:t>
            </a:r>
            <a:endParaRPr sz="8400"/>
          </a:p>
        </p:txBody>
      </p:sp>
      <p:sp>
        <p:nvSpPr>
          <p:cNvPr id="2408" name="Google Shape;2408;p231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Final Assessment</a:t>
            </a:r>
            <a:endParaRPr sz="5400" b="1"/>
          </a:p>
        </p:txBody>
      </p:sp>
      <p:cxnSp>
        <p:nvCxnSpPr>
          <p:cNvPr id="2409" name="Google Shape;2409;p231"/>
          <p:cNvCxnSpPr/>
          <p:nvPr/>
        </p:nvCxnSpPr>
        <p:spPr>
          <a:xfrm>
            <a:off x="19089863" y="10140875"/>
            <a:ext cx="3825000" cy="60969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410" name="Google Shape;2410;p231"/>
          <p:cNvSpPr/>
          <p:nvPr/>
        </p:nvSpPr>
        <p:spPr>
          <a:xfrm>
            <a:off x="10724124" y="11118428"/>
            <a:ext cx="6345300" cy="4511700"/>
          </a:xfrm>
          <a:prstGeom prst="roundRect">
            <a:avLst>
              <a:gd name="adj" fmla="val 1192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 Context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11" name="Google Shape;2411;p231"/>
          <p:cNvSpPr/>
          <p:nvPr/>
        </p:nvSpPr>
        <p:spPr>
          <a:xfrm>
            <a:off x="4749062" y="11118424"/>
            <a:ext cx="4599300" cy="451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Agent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Run Call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12" name="Google Shape;2412;p231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17504383"/>
              <a:gd name="adj2" fmla="val 185194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13" name="Google Shape;2413;p231"/>
          <p:cNvSpPr/>
          <p:nvPr/>
        </p:nvSpPr>
        <p:spPr>
          <a:xfrm>
            <a:off x="22773486" y="16641025"/>
            <a:ext cx="2871000" cy="205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No History?</a:t>
            </a:r>
            <a:endParaRPr sz="4800"/>
          </a:p>
        </p:txBody>
      </p:sp>
      <p:sp>
        <p:nvSpPr>
          <p:cNvPr id="2414" name="Google Shape;2414;p231"/>
          <p:cNvSpPr/>
          <p:nvPr/>
        </p:nvSpPr>
        <p:spPr>
          <a:xfrm>
            <a:off x="18917375" y="12301024"/>
            <a:ext cx="39975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Hello 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User!</a:t>
            </a:r>
            <a:endParaRPr sz="4800" b="1">
              <a:solidFill>
                <a:schemeClr val="dk1"/>
              </a:solidFill>
            </a:endParaRPr>
          </a:p>
        </p:txBody>
      </p:sp>
      <p:cxnSp>
        <p:nvCxnSpPr>
          <p:cNvPr id="2415" name="Google Shape;2415;p231"/>
          <p:cNvCxnSpPr/>
          <p:nvPr/>
        </p:nvCxnSpPr>
        <p:spPr>
          <a:xfrm flipH="1">
            <a:off x="9501037" y="13354700"/>
            <a:ext cx="1070400" cy="6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416" name="Google Shape;2416;p231"/>
          <p:cNvSpPr/>
          <p:nvPr/>
        </p:nvSpPr>
        <p:spPr>
          <a:xfrm>
            <a:off x="25032188" y="11649500"/>
            <a:ext cx="3825000" cy="2514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LLM Call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17" name="Google Shape;2417;p231"/>
          <p:cNvSpPr/>
          <p:nvPr/>
        </p:nvSpPr>
        <p:spPr>
          <a:xfrm>
            <a:off x="14898863" y="7142025"/>
            <a:ext cx="4362300" cy="2514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Toolset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18" name="Google Shape;2418;p231"/>
          <p:cNvSpPr/>
          <p:nvPr/>
        </p:nvSpPr>
        <p:spPr>
          <a:xfrm>
            <a:off x="25032188" y="13516263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Prep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19" name="Google Shape;2419;p231"/>
          <p:cNvSpPr/>
          <p:nvPr/>
        </p:nvSpPr>
        <p:spPr>
          <a:xfrm>
            <a:off x="25032188" y="11183250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Post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20" name="Google Shape;2420;p231"/>
          <p:cNvSpPr/>
          <p:nvPr/>
        </p:nvSpPr>
        <p:spPr>
          <a:xfrm rot="-5541295">
            <a:off x="14925871" y="7265345"/>
            <a:ext cx="11462781" cy="11961010"/>
          </a:xfrm>
          <a:prstGeom prst="arc">
            <a:avLst>
              <a:gd name="adj1" fmla="val 3322225"/>
              <a:gd name="adj2" fmla="val 39865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21" name="Google Shape;2421;p231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9747379"/>
              <a:gd name="adj2" fmla="val 11584311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22" name="Google Shape;2422;p231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7426214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23" name="Google Shape;2423;p231"/>
          <p:cNvSpPr/>
          <p:nvPr/>
        </p:nvSpPr>
        <p:spPr>
          <a:xfrm rot="-5541295">
            <a:off x="14925871" y="7208820"/>
            <a:ext cx="11462781" cy="11961010"/>
          </a:xfrm>
          <a:prstGeom prst="arc">
            <a:avLst>
              <a:gd name="adj1" fmla="val 20853627"/>
              <a:gd name="adj2" fmla="val 102675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24" name="Google Shape;2424;p231"/>
          <p:cNvSpPr/>
          <p:nvPr/>
        </p:nvSpPr>
        <p:spPr>
          <a:xfrm>
            <a:off x="9032562" y="7372875"/>
            <a:ext cx="3302400" cy="2052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User Input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425" name="Google Shape;2425;p231"/>
          <p:cNvCxnSpPr/>
          <p:nvPr/>
        </p:nvCxnSpPr>
        <p:spPr>
          <a:xfrm rot="10800000" flipH="1">
            <a:off x="12543513" y="7950725"/>
            <a:ext cx="2146800" cy="129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cxnSp>
        <p:nvCxnSpPr>
          <p:cNvPr id="2426" name="Google Shape;2426;p231"/>
          <p:cNvCxnSpPr/>
          <p:nvPr/>
        </p:nvCxnSpPr>
        <p:spPr>
          <a:xfrm flipH="1">
            <a:off x="12594363" y="8508600"/>
            <a:ext cx="2045100" cy="48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427" name="Google Shape;2427;p231"/>
          <p:cNvSpPr/>
          <p:nvPr/>
        </p:nvSpPr>
        <p:spPr>
          <a:xfrm>
            <a:off x="9032549" y="16701350"/>
            <a:ext cx="3602700" cy="2052900"/>
          </a:xfrm>
          <a:prstGeom prst="roundRect">
            <a:avLst>
              <a:gd name="adj" fmla="val 16667"/>
            </a:avLst>
          </a:prstGeom>
          <a:solidFill>
            <a:srgbClr val="9E0000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Here ya go!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Goodbye!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428" name="Google Shape;2428;p231"/>
          <p:cNvCxnSpPr/>
          <p:nvPr/>
        </p:nvCxnSpPr>
        <p:spPr>
          <a:xfrm>
            <a:off x="13306488" y="17724650"/>
            <a:ext cx="2055000" cy="6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429" name="Google Shape;2429;p231"/>
          <p:cNvSpPr/>
          <p:nvPr/>
        </p:nvSpPr>
        <p:spPr>
          <a:xfrm>
            <a:off x="16032725" y="16722025"/>
            <a:ext cx="3302400" cy="205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Too Much History?</a:t>
            </a:r>
            <a:endParaRPr sz="4800"/>
          </a:p>
        </p:txBody>
      </p:sp>
      <p:sp>
        <p:nvSpPr>
          <p:cNvPr id="2430" name="Google Shape;2430;p231"/>
          <p:cNvSpPr/>
          <p:nvPr/>
        </p:nvSpPr>
        <p:spPr>
          <a:xfrm rot="-5541295">
            <a:off x="14851346" y="7189145"/>
            <a:ext cx="11462781" cy="11961010"/>
          </a:xfrm>
          <a:prstGeom prst="arc">
            <a:avLst>
              <a:gd name="adj1" fmla="val 13961834"/>
              <a:gd name="adj2" fmla="val 14725922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31" name="Google Shape;2431;p231"/>
          <p:cNvSpPr/>
          <p:nvPr/>
        </p:nvSpPr>
        <p:spPr>
          <a:xfrm>
            <a:off x="22054350" y="7971824"/>
            <a:ext cx="39975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Cleaned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Query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32"/>
          <p:cNvSpPr/>
          <p:nvPr/>
        </p:nvSpPr>
        <p:spPr>
          <a:xfrm>
            <a:off x="24152100" y="10559500"/>
            <a:ext cx="11498100" cy="5070600"/>
          </a:xfrm>
          <a:prstGeom prst="roundRect">
            <a:avLst>
              <a:gd name="adj" fmla="val 16667"/>
            </a:avLst>
          </a:prstGeom>
          <a:solidFill>
            <a:srgbClr val="FEFC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232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Your Agent Contributions</a:t>
            </a:r>
            <a:endParaRPr sz="8400"/>
          </a:p>
        </p:txBody>
      </p:sp>
      <p:sp>
        <p:nvSpPr>
          <p:cNvPr id="2438" name="Google Shape;2438;p232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Final Assessment</a:t>
            </a:r>
            <a:endParaRPr sz="5400" b="1"/>
          </a:p>
        </p:txBody>
      </p:sp>
      <p:cxnSp>
        <p:nvCxnSpPr>
          <p:cNvPr id="2439" name="Google Shape;2439;p232"/>
          <p:cNvCxnSpPr/>
          <p:nvPr/>
        </p:nvCxnSpPr>
        <p:spPr>
          <a:xfrm>
            <a:off x="19089863" y="10140875"/>
            <a:ext cx="3825000" cy="60969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440" name="Google Shape;2440;p232"/>
          <p:cNvSpPr/>
          <p:nvPr/>
        </p:nvSpPr>
        <p:spPr>
          <a:xfrm>
            <a:off x="10724124" y="11118428"/>
            <a:ext cx="6345300" cy="4511700"/>
          </a:xfrm>
          <a:prstGeom prst="roundRect">
            <a:avLst>
              <a:gd name="adj" fmla="val 1192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Conversation Context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41" name="Google Shape;2441;p232"/>
          <p:cNvSpPr/>
          <p:nvPr/>
        </p:nvSpPr>
        <p:spPr>
          <a:xfrm>
            <a:off x="4749062" y="11118424"/>
            <a:ext cx="4599300" cy="451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Agent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Run Call</a:t>
            </a:r>
            <a:endParaRPr sz="6000" b="1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42" name="Google Shape;2442;p232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17504383"/>
              <a:gd name="adj2" fmla="val 185194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443" name="Google Shape;2443;p232"/>
          <p:cNvCxnSpPr/>
          <p:nvPr/>
        </p:nvCxnSpPr>
        <p:spPr>
          <a:xfrm flipH="1">
            <a:off x="9501037" y="13354700"/>
            <a:ext cx="1070400" cy="6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444" name="Google Shape;2444;p232"/>
          <p:cNvSpPr/>
          <p:nvPr/>
        </p:nvSpPr>
        <p:spPr>
          <a:xfrm>
            <a:off x="25032188" y="11649500"/>
            <a:ext cx="3825000" cy="2514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LLM Call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45" name="Google Shape;2445;p232"/>
          <p:cNvSpPr/>
          <p:nvPr/>
        </p:nvSpPr>
        <p:spPr>
          <a:xfrm>
            <a:off x="14898863" y="7142025"/>
            <a:ext cx="4362300" cy="2514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Toolset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46" name="Google Shape;2446;p232"/>
          <p:cNvSpPr/>
          <p:nvPr/>
        </p:nvSpPr>
        <p:spPr>
          <a:xfrm>
            <a:off x="25032188" y="13516263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Prep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47" name="Google Shape;2447;p232"/>
          <p:cNvSpPr/>
          <p:nvPr/>
        </p:nvSpPr>
        <p:spPr>
          <a:xfrm>
            <a:off x="25032188" y="11183250"/>
            <a:ext cx="2725500" cy="103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Post</a:t>
            </a:r>
            <a:endParaRPr sz="48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48" name="Google Shape;2448;p232"/>
          <p:cNvSpPr/>
          <p:nvPr/>
        </p:nvSpPr>
        <p:spPr>
          <a:xfrm rot="-5541295">
            <a:off x="14925871" y="7265345"/>
            <a:ext cx="11462781" cy="11961010"/>
          </a:xfrm>
          <a:prstGeom prst="arc">
            <a:avLst>
              <a:gd name="adj1" fmla="val 3322225"/>
              <a:gd name="adj2" fmla="val 39865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49" name="Google Shape;2449;p232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7426214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50" name="Google Shape;2450;p232"/>
          <p:cNvSpPr/>
          <p:nvPr/>
        </p:nvSpPr>
        <p:spPr>
          <a:xfrm rot="-5541295">
            <a:off x="14925871" y="7208820"/>
            <a:ext cx="11462781" cy="11961010"/>
          </a:xfrm>
          <a:prstGeom prst="arc">
            <a:avLst>
              <a:gd name="adj1" fmla="val 20853627"/>
              <a:gd name="adj2" fmla="val 102675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51" name="Google Shape;2451;p232"/>
          <p:cNvSpPr/>
          <p:nvPr/>
        </p:nvSpPr>
        <p:spPr>
          <a:xfrm>
            <a:off x="9032562" y="7372875"/>
            <a:ext cx="3302400" cy="2052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User Input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452" name="Google Shape;2452;p232"/>
          <p:cNvCxnSpPr/>
          <p:nvPr/>
        </p:nvCxnSpPr>
        <p:spPr>
          <a:xfrm rot="10800000" flipH="1">
            <a:off x="12543513" y="7950725"/>
            <a:ext cx="2146800" cy="129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cxnSp>
        <p:nvCxnSpPr>
          <p:cNvPr id="2453" name="Google Shape;2453;p232"/>
          <p:cNvCxnSpPr/>
          <p:nvPr/>
        </p:nvCxnSpPr>
        <p:spPr>
          <a:xfrm flipH="1">
            <a:off x="12594363" y="8508600"/>
            <a:ext cx="2045100" cy="48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454" name="Google Shape;2454;p232"/>
          <p:cNvSpPr txBox="1"/>
          <p:nvPr/>
        </p:nvSpPr>
        <p:spPr>
          <a:xfrm>
            <a:off x="29298925" y="11183250"/>
            <a:ext cx="60822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Your Work</a:t>
            </a:r>
            <a:endParaRPr sz="5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457200" lvl="0" indent="-5715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Font typeface="NVIDIA Sans"/>
              <a:buChar char="-"/>
            </a:pPr>
            <a:r>
              <a:rPr lang="en-US" sz="5400">
                <a:solidFill>
                  <a:schemeClr val="accent4"/>
                </a:solidFill>
                <a:latin typeface="NVIDIA Sans"/>
                <a:ea typeface="NVIDIA Sans"/>
                <a:cs typeface="NVIDIA Sans"/>
                <a:sym typeface="NVIDIA Sans"/>
              </a:rPr>
              <a:t>Custom behavior</a:t>
            </a:r>
            <a:endParaRPr sz="5400">
              <a:solidFill>
                <a:schemeClr val="accent4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457200" lvl="0" indent="-5715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Font typeface="NVIDIA Sans"/>
              <a:buChar char="-"/>
            </a:pPr>
            <a:r>
              <a:rPr lang="en-US" sz="5400">
                <a:solidFill>
                  <a:schemeClr val="accent4"/>
                </a:solidFill>
                <a:latin typeface="NVIDIA Sans"/>
                <a:ea typeface="NVIDIA Sans"/>
                <a:cs typeface="NVIDIA Sans"/>
                <a:sym typeface="NVIDIA Sans"/>
              </a:rPr>
              <a:t>State tracking</a:t>
            </a:r>
            <a:endParaRPr sz="5400">
              <a:solidFill>
                <a:schemeClr val="accent4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457200" lvl="0" indent="-571500" algn="l" rtl="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5400"/>
              <a:buFont typeface="NVIDIA Sans"/>
              <a:buChar char="-"/>
            </a:pPr>
            <a:r>
              <a:rPr lang="en-US" sz="5400">
                <a:solidFill>
                  <a:schemeClr val="accent4"/>
                </a:solidFill>
                <a:latin typeface="NVIDIA Sans"/>
                <a:ea typeface="NVIDIA Sans"/>
                <a:cs typeface="NVIDIA Sans"/>
                <a:sym typeface="NVIDIA Sans"/>
              </a:rPr>
              <a:t>Agent tweaks</a:t>
            </a:r>
            <a:endParaRPr sz="5400">
              <a:solidFill>
                <a:schemeClr val="accent4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55" name="Google Shape;2455;p232"/>
          <p:cNvSpPr/>
          <p:nvPr/>
        </p:nvSpPr>
        <p:spPr>
          <a:xfrm>
            <a:off x="18917375" y="12301024"/>
            <a:ext cx="39975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Hello 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User!</a:t>
            </a:r>
            <a:endParaRPr sz="4800" b="1">
              <a:solidFill>
                <a:schemeClr val="dk1"/>
              </a:solidFill>
            </a:endParaRPr>
          </a:p>
        </p:txBody>
      </p:sp>
      <p:sp>
        <p:nvSpPr>
          <p:cNvPr id="2456" name="Google Shape;2456;p232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17504383"/>
              <a:gd name="adj2" fmla="val 185194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57" name="Google Shape;2457;p232"/>
          <p:cNvSpPr/>
          <p:nvPr/>
        </p:nvSpPr>
        <p:spPr>
          <a:xfrm rot="-5541295">
            <a:off x="14925871" y="7265345"/>
            <a:ext cx="11462781" cy="11961010"/>
          </a:xfrm>
          <a:prstGeom prst="arc">
            <a:avLst>
              <a:gd name="adj1" fmla="val 3322225"/>
              <a:gd name="adj2" fmla="val 398652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58" name="Google Shape;2458;p232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9747379"/>
              <a:gd name="adj2" fmla="val 11584311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59" name="Google Shape;2459;p232"/>
          <p:cNvSpPr/>
          <p:nvPr/>
        </p:nvSpPr>
        <p:spPr>
          <a:xfrm rot="-5541295">
            <a:off x="14927546" y="7265345"/>
            <a:ext cx="11462781" cy="11961010"/>
          </a:xfrm>
          <a:prstGeom prst="arc">
            <a:avLst>
              <a:gd name="adj1" fmla="val 6286835"/>
              <a:gd name="adj2" fmla="val 7426214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60" name="Google Shape;2460;p232"/>
          <p:cNvSpPr/>
          <p:nvPr/>
        </p:nvSpPr>
        <p:spPr>
          <a:xfrm rot="-5541295">
            <a:off x="14925871" y="7208820"/>
            <a:ext cx="11462781" cy="11961010"/>
          </a:xfrm>
          <a:prstGeom prst="arc">
            <a:avLst>
              <a:gd name="adj1" fmla="val 20853627"/>
              <a:gd name="adj2" fmla="val 1026750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61" name="Google Shape;2461;p232"/>
          <p:cNvSpPr/>
          <p:nvPr/>
        </p:nvSpPr>
        <p:spPr>
          <a:xfrm>
            <a:off x="9032549" y="16701350"/>
            <a:ext cx="3602700" cy="2052900"/>
          </a:xfrm>
          <a:prstGeom prst="roundRect">
            <a:avLst>
              <a:gd name="adj" fmla="val 16667"/>
            </a:avLst>
          </a:prstGeom>
          <a:solidFill>
            <a:srgbClr val="9E0000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Here ya go!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Goodbye!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2462" name="Google Shape;2462;p232"/>
          <p:cNvCxnSpPr/>
          <p:nvPr/>
        </p:nvCxnSpPr>
        <p:spPr>
          <a:xfrm>
            <a:off x="13306488" y="17724650"/>
            <a:ext cx="2055000" cy="63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sm" len="sm"/>
            <a:tailEnd type="none" w="lg" len="lg"/>
          </a:ln>
        </p:spPr>
      </p:cxnSp>
      <p:sp>
        <p:nvSpPr>
          <p:cNvPr id="2463" name="Google Shape;2463;p232"/>
          <p:cNvSpPr/>
          <p:nvPr/>
        </p:nvSpPr>
        <p:spPr>
          <a:xfrm>
            <a:off x="16032725" y="16722025"/>
            <a:ext cx="3302400" cy="205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Too Much History?</a:t>
            </a:r>
            <a:endParaRPr sz="4800"/>
          </a:p>
        </p:txBody>
      </p:sp>
      <p:sp>
        <p:nvSpPr>
          <p:cNvPr id="2464" name="Google Shape;2464;p232"/>
          <p:cNvSpPr/>
          <p:nvPr/>
        </p:nvSpPr>
        <p:spPr>
          <a:xfrm rot="-5541295">
            <a:off x="14851346" y="7189145"/>
            <a:ext cx="11462781" cy="11961010"/>
          </a:xfrm>
          <a:prstGeom prst="arc">
            <a:avLst>
              <a:gd name="adj1" fmla="val 13961834"/>
              <a:gd name="adj2" fmla="val 14725922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stealth" w="lg" len="lg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2465" name="Google Shape;2465;p232"/>
          <p:cNvSpPr/>
          <p:nvPr/>
        </p:nvSpPr>
        <p:spPr>
          <a:xfrm>
            <a:off x="22773486" y="16641025"/>
            <a:ext cx="2871000" cy="2052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No History?</a:t>
            </a:r>
            <a:endParaRPr sz="4800"/>
          </a:p>
        </p:txBody>
      </p:sp>
      <p:sp>
        <p:nvSpPr>
          <p:cNvPr id="2466" name="Google Shape;2466;p232"/>
          <p:cNvSpPr/>
          <p:nvPr/>
        </p:nvSpPr>
        <p:spPr>
          <a:xfrm>
            <a:off x="22054350" y="7971824"/>
            <a:ext cx="3997500" cy="1684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Cleaned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Query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233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Implement Your Own Agent</a:t>
            </a:r>
            <a:endParaRPr sz="8400"/>
          </a:p>
        </p:txBody>
      </p:sp>
      <p:sp>
        <p:nvSpPr>
          <p:cNvPr id="2472" name="Google Shape;2472;p233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Final Assessment</a:t>
            </a:r>
            <a:endParaRPr sz="5400" b="1"/>
          </a:p>
        </p:txBody>
      </p:sp>
      <p:sp>
        <p:nvSpPr>
          <p:cNvPr id="2473" name="Google Shape;2473;p233"/>
          <p:cNvSpPr txBox="1">
            <a:spLocks noGrp="1"/>
          </p:cNvSpPr>
          <p:nvPr>
            <p:ph type="body" idx="1"/>
          </p:nvPr>
        </p:nvSpPr>
        <p:spPr>
          <a:xfrm>
            <a:off x="2596900" y="6168675"/>
            <a:ext cx="16413300" cy="12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/>
              <a:t>What You Have</a:t>
            </a:r>
            <a:endParaRPr sz="5400" b="1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Llama-2 Chat Agent</a:t>
            </a:r>
            <a:endParaRPr sz="5400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5400"/>
              <a:buChar char="-"/>
            </a:pPr>
            <a:r>
              <a:rPr lang="en-US" sz="5400">
                <a:solidFill>
                  <a:schemeClr val="accent4"/>
                </a:solidFill>
              </a:rPr>
              <a:t>Queries For User Input</a:t>
            </a: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20A603"/>
                </a:solidFill>
              </a:rPr>
              <a:t>What You Need</a:t>
            </a:r>
            <a:endParaRPr sz="5400" b="1">
              <a:solidFill>
                <a:srgbClr val="20A603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A603"/>
              </a:buClr>
              <a:buSzPts val="5400"/>
              <a:buChar char="-"/>
            </a:pPr>
            <a:r>
              <a:rPr lang="en-US" sz="5400">
                <a:solidFill>
                  <a:srgbClr val="20A603"/>
                </a:solidFill>
              </a:rPr>
              <a:t>Remember conversation info</a:t>
            </a:r>
            <a:endParaRPr sz="5400">
              <a:solidFill>
                <a:srgbClr val="20A603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A603"/>
              </a:buClr>
              <a:buSzPts val="5400"/>
              <a:buChar char="-"/>
            </a:pPr>
            <a:r>
              <a:rPr lang="en-US" sz="5400">
                <a:solidFill>
                  <a:srgbClr val="20A603"/>
                </a:solidFill>
              </a:rPr>
              <a:t>Keep track of user toxicity</a:t>
            </a:r>
            <a:endParaRPr sz="5400">
              <a:solidFill>
                <a:srgbClr val="20A603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A603"/>
              </a:buClr>
              <a:buSzPts val="5400"/>
              <a:buChar char="-"/>
            </a:pPr>
            <a:r>
              <a:rPr lang="en-US" sz="5400">
                <a:solidFill>
                  <a:srgbClr val="20A603"/>
                </a:solidFill>
              </a:rPr>
              <a:t>Keep track of user emotion</a:t>
            </a:r>
            <a:endParaRPr sz="5400">
              <a:solidFill>
                <a:srgbClr val="20A603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0A603"/>
              </a:buClr>
              <a:buSzPts val="5400"/>
              <a:buChar char="-"/>
            </a:pPr>
            <a:r>
              <a:rPr lang="en-US" sz="5400">
                <a:solidFill>
                  <a:srgbClr val="20A603"/>
                </a:solidFill>
              </a:rPr>
              <a:t>Support python code generation</a:t>
            </a:r>
            <a:endParaRPr sz="5400">
              <a:solidFill>
                <a:srgbClr val="20A603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0A603"/>
              </a:buClr>
              <a:buSzPts val="5400"/>
              <a:buChar char="-"/>
            </a:pPr>
            <a:r>
              <a:rPr lang="en-US" sz="5400">
                <a:solidFill>
                  <a:srgbClr val="20A603"/>
                </a:solidFill>
              </a:rPr>
              <a:t>Support image question-answering</a:t>
            </a:r>
            <a:endParaRPr sz="5400" b="1"/>
          </a:p>
        </p:txBody>
      </p:sp>
      <p:pic>
        <p:nvPicPr>
          <p:cNvPr id="2474" name="Google Shape;2474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4125" y="7350200"/>
            <a:ext cx="21861875" cy="94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234"/>
          <p:cNvSpPr txBox="1">
            <a:spLocks noGrp="1"/>
          </p:cNvSpPr>
          <p:nvPr>
            <p:ph type="ctrTitle"/>
          </p:nvPr>
        </p:nvSpPr>
        <p:spPr>
          <a:xfrm>
            <a:off x="1513012" y="2983577"/>
            <a:ext cx="19282200" cy="4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NVIDIA Sans"/>
              <a:buNone/>
            </a:pPr>
            <a:r>
              <a:rPr lang="en-US" sz="9600"/>
              <a:t>Thank You!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Large Language Models</a:t>
            </a:r>
            <a:endParaRPr sz="8400"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Backbones for Language Understanding</a:t>
            </a:r>
            <a:endParaRPr sz="5400"/>
          </a:p>
        </p:txBody>
      </p:sp>
      <p:pic>
        <p:nvPicPr>
          <p:cNvPr id="377" name="Google Shape;377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838" t="3212" r="4338" b="12682"/>
          <a:stretch/>
        </p:blipFill>
        <p:spPr>
          <a:xfrm>
            <a:off x="4424350" y="4329501"/>
            <a:ext cx="27140724" cy="13342225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8" name="Google Shape;378;p39"/>
          <p:cNvSpPr txBox="1">
            <a:spLocks noGrp="1"/>
          </p:cNvSpPr>
          <p:nvPr>
            <p:ph type="body" idx="3"/>
          </p:nvPr>
        </p:nvSpPr>
        <p:spPr>
          <a:xfrm>
            <a:off x="6062650" y="17824136"/>
            <a:ext cx="244506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VIDIA Sans Medium"/>
              <a:buNone/>
            </a:pPr>
            <a:r>
              <a:rPr lang="en-US"/>
              <a:t>Backbones for language tasks, including classification and generation.</a:t>
            </a:r>
            <a:endParaRPr/>
          </a:p>
        </p:txBody>
      </p:sp>
      <p:sp>
        <p:nvSpPr>
          <p:cNvPr id="379" name="Google Shape;379;p39"/>
          <p:cNvSpPr txBox="1"/>
          <p:nvPr/>
        </p:nvSpPr>
        <p:spPr>
          <a:xfrm>
            <a:off x="196975" y="19896825"/>
            <a:ext cx="1411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https://www.nvidia.com/content/dam/en-zz/Solutions/lp/large-language-models-ebook/nvidia-llm-ebook-og.jpg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The Base Formulation</a:t>
            </a:r>
            <a:endParaRPr sz="8400"/>
          </a:p>
        </p:txBody>
      </p:sp>
      <p:sp>
        <p:nvSpPr>
          <p:cNvPr id="562" name="Google Shape;562;p57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Dealing With Language As An Input</a:t>
            </a:r>
            <a:endParaRPr sz="5400"/>
          </a:p>
        </p:txBody>
      </p:sp>
      <p:pic>
        <p:nvPicPr>
          <p:cNvPr id="563" name="Google Shape;563;p57"/>
          <p:cNvPicPr preferRelativeResize="0"/>
          <p:nvPr/>
        </p:nvPicPr>
        <p:blipFill rotWithShape="1">
          <a:blip r:embed="rId3">
            <a:alphaModFix/>
          </a:blip>
          <a:srcRect r="74436"/>
          <a:stretch/>
        </p:blipFill>
        <p:spPr>
          <a:xfrm>
            <a:off x="5374388" y="4403050"/>
            <a:ext cx="3316225" cy="134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7"/>
          <p:cNvPicPr preferRelativeResize="0"/>
          <p:nvPr/>
        </p:nvPicPr>
        <p:blipFill rotWithShape="1">
          <a:blip r:embed="rId4">
            <a:alphaModFix/>
          </a:blip>
          <a:srcRect l="46740"/>
          <a:stretch/>
        </p:blipFill>
        <p:spPr>
          <a:xfrm>
            <a:off x="24117300" y="6069900"/>
            <a:ext cx="10820977" cy="98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9212" y="3895813"/>
            <a:ext cx="6172200" cy="7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25312" y="11601438"/>
            <a:ext cx="6172200" cy="79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7"/>
          <p:cNvSpPr txBox="1"/>
          <p:nvPr/>
        </p:nvSpPr>
        <p:spPr>
          <a:xfrm>
            <a:off x="573800" y="19507200"/>
            <a:ext cx="480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http://jalammar.github.io/illustrated-gpt2/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568" name="Google Shape;568;p57"/>
          <p:cNvCxnSpPr/>
          <p:nvPr/>
        </p:nvCxnSpPr>
        <p:spPr>
          <a:xfrm>
            <a:off x="13411200" y="8001000"/>
            <a:ext cx="8001000" cy="8191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" name="Google Shape;573;p58"/>
          <p:cNvGraphicFramePr/>
          <p:nvPr/>
        </p:nvGraphicFramePr>
        <p:xfrm>
          <a:off x="18651265" y="70347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{E140DE62-9094-44FD-8970-8892B9DCAA05}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/>
                        <a:t>From Deep Learning to Language Modeling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 b="1"/>
                        <a:t>Pulling In Our First Model</a:t>
                      </a:r>
                      <a:endParaRPr sz="4800" b="1">
                        <a:solidFill>
                          <a:schemeClr val="dk1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>
                          <a:solidFill>
                            <a:schemeClr val="lt1"/>
                          </a:solidFill>
                        </a:rPr>
                        <a:t>Model Architecture Intuitions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>
                          <a:solidFill>
                            <a:schemeClr val="lt1"/>
                          </a:solidFill>
                        </a:rPr>
                        <a:t>Using Encoders For Encoding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4" name="Google Shape;574;p58"/>
          <p:cNvSpPr txBox="1"/>
          <p:nvPr/>
        </p:nvSpPr>
        <p:spPr>
          <a:xfrm>
            <a:off x="19006975" y="5114475"/>
            <a:ext cx="15184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Part 1: From DL To LLMs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HuggingFace</a:t>
            </a:r>
            <a:endParaRPr sz="8400"/>
          </a:p>
        </p:txBody>
      </p:sp>
      <p:sp>
        <p:nvSpPr>
          <p:cNvPr id="580" name="Google Shape;580;p59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Open-Source Large Model Community</a:t>
            </a:r>
            <a:endParaRPr sz="5400"/>
          </a:p>
        </p:txBody>
      </p:sp>
      <p:pic>
        <p:nvPicPr>
          <p:cNvPr id="581" name="Google Shape;581;p5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56" t="3024" r="782" b="2171"/>
          <a:stretch/>
        </p:blipFill>
        <p:spPr>
          <a:xfrm>
            <a:off x="3848100" y="3895375"/>
            <a:ext cx="28963476" cy="15018100"/>
          </a:xfrm>
          <a:prstGeom prst="rect">
            <a:avLst/>
          </a:prstGeom>
          <a:solidFill>
            <a:srgbClr val="151617">
              <a:alpha val="60780"/>
            </a:srgbClr>
          </a:solidFill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0" descr="OpenAI (@OpenAI) / X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9899" y="16512238"/>
            <a:ext cx="2617125" cy="26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0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HuggingFace</a:t>
            </a:r>
            <a:endParaRPr sz="8400"/>
          </a:p>
        </p:txBody>
      </p:sp>
      <p:sp>
        <p:nvSpPr>
          <p:cNvPr id="588" name="Google Shape;588;p60"/>
          <p:cNvSpPr txBox="1">
            <a:spLocks noGrp="1"/>
          </p:cNvSpPr>
          <p:nvPr>
            <p:ph type="body" idx="1"/>
          </p:nvPr>
        </p:nvSpPr>
        <p:spPr>
          <a:xfrm>
            <a:off x="2596900" y="6624350"/>
            <a:ext cx="164133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Large Open-Sourced Repository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Very easy to use, write to, pull from</a:t>
            </a:r>
            <a:endParaRPr sz="5400">
              <a:solidFill>
                <a:srgbClr val="588A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So many models!!</a:t>
            </a: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Amazing For Experimentation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See what all </a:t>
            </a:r>
            <a:r>
              <a:rPr lang="en-US" sz="5400" b="1" i="1">
                <a:solidFill>
                  <a:srgbClr val="588A00"/>
                </a:solidFill>
              </a:rPr>
              <a:t>can</a:t>
            </a:r>
            <a:r>
              <a:rPr lang="en-US" sz="5400">
                <a:solidFill>
                  <a:srgbClr val="588A00"/>
                </a:solidFill>
              </a:rPr>
              <a:t> be done!</a:t>
            </a:r>
            <a:endParaRPr sz="5400">
              <a:solidFill>
                <a:srgbClr val="588A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See how </a:t>
            </a:r>
            <a:r>
              <a:rPr lang="en-US" sz="5400" b="1" i="1">
                <a:solidFill>
                  <a:srgbClr val="588A00"/>
                </a:solidFill>
              </a:rPr>
              <a:t>others</a:t>
            </a:r>
            <a:r>
              <a:rPr lang="en-US" sz="5400">
                <a:solidFill>
                  <a:srgbClr val="588A00"/>
                </a:solidFill>
              </a:rPr>
              <a:t> have done things!</a:t>
            </a:r>
            <a:endParaRPr sz="5400">
              <a:solidFill>
                <a:srgbClr val="588A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Use their models for your use-cases </a:t>
            </a:r>
            <a:r>
              <a:rPr lang="en-US" sz="5400" b="1" i="1">
                <a:solidFill>
                  <a:srgbClr val="588A00"/>
                </a:solidFill>
              </a:rPr>
              <a:t>sometimes</a:t>
            </a:r>
            <a:endParaRPr sz="5400">
              <a:solidFill>
                <a:srgbClr val="588A00"/>
              </a:solidFill>
            </a:endParaRPr>
          </a:p>
        </p:txBody>
      </p:sp>
      <p:sp>
        <p:nvSpPr>
          <p:cNvPr id="589" name="Google Shape;589;p60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Open-Source Large Models</a:t>
            </a:r>
            <a:endParaRPr sz="5400" b="1"/>
          </a:p>
        </p:txBody>
      </p:sp>
      <p:pic>
        <p:nvPicPr>
          <p:cNvPr id="590" name="Google Shape;590;p60" descr="Models - Hugging Face"/>
          <p:cNvPicPr preferRelativeResize="0"/>
          <p:nvPr/>
        </p:nvPicPr>
        <p:blipFill rotWithShape="1">
          <a:blip r:embed="rId4">
            <a:alphaModFix/>
          </a:blip>
          <a:srcRect l="20465" t="22353" r="21292" b="25723"/>
          <a:stretch/>
        </p:blipFill>
        <p:spPr>
          <a:xfrm>
            <a:off x="23474525" y="12569325"/>
            <a:ext cx="8816499" cy="42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0"/>
          <p:cNvSpPr txBox="1"/>
          <p:nvPr/>
        </p:nvSpPr>
        <p:spPr>
          <a:xfrm>
            <a:off x="4035400" y="19614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https://huggingface.co/models</a:t>
            </a:r>
            <a:endParaRPr/>
          </a:p>
        </p:txBody>
      </p:sp>
      <p:pic>
        <p:nvPicPr>
          <p:cNvPr id="592" name="Google Shape;592;p60"/>
          <p:cNvPicPr preferRelativeResize="0"/>
          <p:nvPr/>
        </p:nvPicPr>
        <p:blipFill rotWithShape="1">
          <a:blip r:embed="rId5">
            <a:alphaModFix/>
          </a:blip>
          <a:srcRect b="35745"/>
          <a:stretch/>
        </p:blipFill>
        <p:spPr>
          <a:xfrm>
            <a:off x="19010200" y="2591150"/>
            <a:ext cx="17508051" cy="60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 descr="Logos &amp; Brand Guidelines | NVIDIA"/>
          <p:cNvPicPr preferRelativeResize="0"/>
          <p:nvPr/>
        </p:nvPicPr>
        <p:blipFill rotWithShape="1">
          <a:blip r:embed="rId6">
            <a:alphaModFix/>
          </a:blip>
          <a:srcRect l="20706" r="17388" b="4415"/>
          <a:stretch/>
        </p:blipFill>
        <p:spPr>
          <a:xfrm>
            <a:off x="22581425" y="10989800"/>
            <a:ext cx="3871155" cy="336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0" descr="Meta logo and the history of the business | LogoMyWay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28975" y="11364091"/>
            <a:ext cx="2718051" cy="261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0" descr="Logo, google, g icon - Free download on Iconfinder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79100" y="16679075"/>
            <a:ext cx="2283450" cy="22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07479" y="1956666"/>
            <a:ext cx="3871150" cy="4958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665526" y="2095910"/>
            <a:ext cx="3871150" cy="4958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61" descr="OpenAI (@OpenAI) / X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9899" y="16512238"/>
            <a:ext cx="2617125" cy="26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1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HuggingFace</a:t>
            </a:r>
            <a:endParaRPr sz="8400"/>
          </a:p>
        </p:txBody>
      </p:sp>
      <p:sp>
        <p:nvSpPr>
          <p:cNvPr id="604" name="Google Shape;604;p61"/>
          <p:cNvSpPr txBox="1">
            <a:spLocks noGrp="1"/>
          </p:cNvSpPr>
          <p:nvPr>
            <p:ph type="body" idx="1"/>
          </p:nvPr>
        </p:nvSpPr>
        <p:spPr>
          <a:xfrm>
            <a:off x="2596900" y="6624350"/>
            <a:ext cx="164133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Large Open-Sourced Repository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Very easy to use, write to, pull from</a:t>
            </a:r>
            <a:endParaRPr sz="5400">
              <a:solidFill>
                <a:srgbClr val="588A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So many models!!</a:t>
            </a:r>
            <a:endParaRPr sz="5400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Amazing For Experimentation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See what all </a:t>
            </a:r>
            <a:r>
              <a:rPr lang="en-US" sz="5400" b="1" i="1">
                <a:solidFill>
                  <a:srgbClr val="588A00"/>
                </a:solidFill>
              </a:rPr>
              <a:t>can</a:t>
            </a:r>
            <a:r>
              <a:rPr lang="en-US" sz="5400">
                <a:solidFill>
                  <a:srgbClr val="588A00"/>
                </a:solidFill>
              </a:rPr>
              <a:t> be done!</a:t>
            </a:r>
            <a:endParaRPr sz="5400">
              <a:solidFill>
                <a:srgbClr val="588A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See how </a:t>
            </a:r>
            <a:r>
              <a:rPr lang="en-US" sz="5400" b="1" i="1">
                <a:solidFill>
                  <a:srgbClr val="588A00"/>
                </a:solidFill>
              </a:rPr>
              <a:t>others</a:t>
            </a:r>
            <a:r>
              <a:rPr lang="en-US" sz="5400">
                <a:solidFill>
                  <a:srgbClr val="588A00"/>
                </a:solidFill>
              </a:rPr>
              <a:t> have done things!</a:t>
            </a:r>
            <a:endParaRPr sz="5400">
              <a:solidFill>
                <a:srgbClr val="588A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88A00"/>
              </a:buClr>
              <a:buSzPts val="5400"/>
              <a:buChar char="-"/>
            </a:pPr>
            <a:r>
              <a:rPr lang="en-US" sz="5400">
                <a:solidFill>
                  <a:srgbClr val="588A00"/>
                </a:solidFill>
              </a:rPr>
              <a:t>Use their models for your use-cases </a:t>
            </a:r>
            <a:r>
              <a:rPr lang="en-US" sz="5400" b="1" i="1">
                <a:solidFill>
                  <a:srgbClr val="588A00"/>
                </a:solidFill>
              </a:rPr>
              <a:t>sometimes</a:t>
            </a:r>
            <a:endParaRPr sz="5400" b="1" i="1">
              <a:solidFill>
                <a:srgbClr val="588A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Big Catch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0000"/>
              </a:buClr>
              <a:buSzPts val="5400"/>
              <a:buChar char="-"/>
            </a:pPr>
            <a:r>
              <a:rPr lang="en-US" sz="5400">
                <a:solidFill>
                  <a:srgbClr val="9E0000"/>
                </a:solidFill>
              </a:rPr>
              <a:t>Check EULA licenses per-model per-dataset</a:t>
            </a:r>
            <a:endParaRPr sz="5400">
              <a:solidFill>
                <a:srgbClr val="9E00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9E0000"/>
              </a:buClr>
              <a:buSzPts val="5400"/>
              <a:buChar char="-"/>
            </a:pPr>
            <a:r>
              <a:rPr lang="en-US" sz="5400">
                <a:solidFill>
                  <a:srgbClr val="9E0000"/>
                </a:solidFill>
              </a:rPr>
              <a:t>Might have to recreate system or train yourself</a:t>
            </a:r>
            <a:endParaRPr sz="5400">
              <a:solidFill>
                <a:srgbClr val="9E0000"/>
              </a:solidFill>
            </a:endParaRPr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Open-Source Large Models</a:t>
            </a:r>
            <a:endParaRPr sz="5400" b="1"/>
          </a:p>
        </p:txBody>
      </p:sp>
      <p:pic>
        <p:nvPicPr>
          <p:cNvPr id="606" name="Google Shape;606;p61" descr="Models - Hugging Face"/>
          <p:cNvPicPr preferRelativeResize="0"/>
          <p:nvPr/>
        </p:nvPicPr>
        <p:blipFill rotWithShape="1">
          <a:blip r:embed="rId4">
            <a:alphaModFix/>
          </a:blip>
          <a:srcRect l="20465" t="22353" r="21292" b="25723"/>
          <a:stretch/>
        </p:blipFill>
        <p:spPr>
          <a:xfrm>
            <a:off x="23474525" y="12569325"/>
            <a:ext cx="8816499" cy="42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1"/>
          <p:cNvSpPr txBox="1"/>
          <p:nvPr/>
        </p:nvSpPr>
        <p:spPr>
          <a:xfrm>
            <a:off x="4035400" y="19614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https://huggingface.co/models</a:t>
            </a:r>
            <a:endParaRPr/>
          </a:p>
        </p:txBody>
      </p:sp>
      <p:pic>
        <p:nvPicPr>
          <p:cNvPr id="608" name="Google Shape;608;p61"/>
          <p:cNvPicPr preferRelativeResize="0"/>
          <p:nvPr/>
        </p:nvPicPr>
        <p:blipFill rotWithShape="1">
          <a:blip r:embed="rId5">
            <a:alphaModFix/>
          </a:blip>
          <a:srcRect b="35745"/>
          <a:stretch/>
        </p:blipFill>
        <p:spPr>
          <a:xfrm>
            <a:off x="19010200" y="2591150"/>
            <a:ext cx="17508051" cy="60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1" descr="Logos &amp; Brand Guidelines | NVIDIA"/>
          <p:cNvPicPr preferRelativeResize="0"/>
          <p:nvPr/>
        </p:nvPicPr>
        <p:blipFill rotWithShape="1">
          <a:blip r:embed="rId6">
            <a:alphaModFix/>
          </a:blip>
          <a:srcRect l="20706" r="17388" b="4415"/>
          <a:stretch/>
        </p:blipFill>
        <p:spPr>
          <a:xfrm>
            <a:off x="22581425" y="10989800"/>
            <a:ext cx="3871155" cy="336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1" descr="Meta logo and the history of the business | LogoMyWay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28975" y="11364091"/>
            <a:ext cx="2718051" cy="261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1" descr="Logo, google, g icon - Free download on Iconfinder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79100" y="16679075"/>
            <a:ext cx="2283450" cy="22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07479" y="1956666"/>
            <a:ext cx="3871150" cy="4958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665526" y="2095910"/>
            <a:ext cx="3871150" cy="4958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Pulling In A Simple Model</a:t>
            </a:r>
            <a:endParaRPr sz="8400"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Lightweight BERT Model</a:t>
            </a:r>
            <a:endParaRPr sz="5400"/>
          </a:p>
        </p:txBody>
      </p:sp>
      <p:pic>
        <p:nvPicPr>
          <p:cNvPr id="620" name="Google Shape;6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832" y="3895375"/>
            <a:ext cx="27884329" cy="162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2"/>
          <p:cNvSpPr/>
          <p:nvPr/>
        </p:nvSpPr>
        <p:spPr>
          <a:xfrm>
            <a:off x="4147450" y="3722925"/>
            <a:ext cx="28194000" cy="31023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2"/>
          <p:cNvSpPr/>
          <p:nvPr/>
        </p:nvSpPr>
        <p:spPr>
          <a:xfrm>
            <a:off x="19267700" y="6825225"/>
            <a:ext cx="12464100" cy="130629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62"/>
          <p:cNvSpPr/>
          <p:nvPr/>
        </p:nvSpPr>
        <p:spPr>
          <a:xfrm>
            <a:off x="3537850" y="3494325"/>
            <a:ext cx="28194000" cy="31023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2"/>
          <p:cNvSpPr/>
          <p:nvPr/>
        </p:nvSpPr>
        <p:spPr>
          <a:xfrm>
            <a:off x="18876950" y="6672825"/>
            <a:ext cx="13245600" cy="133677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Pulling In A Simple Model</a:t>
            </a:r>
            <a:endParaRPr sz="8400"/>
          </a:p>
        </p:txBody>
      </p:sp>
      <p:sp>
        <p:nvSpPr>
          <p:cNvPr id="630" name="Google Shape;630;p63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Lightweight BERT Model</a:t>
            </a:r>
            <a:endParaRPr sz="5400"/>
          </a:p>
        </p:txBody>
      </p:sp>
      <p:pic>
        <p:nvPicPr>
          <p:cNvPr id="631" name="Google Shape;6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832" y="3895375"/>
            <a:ext cx="27884329" cy="162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3"/>
          <p:cNvSpPr/>
          <p:nvPr/>
        </p:nvSpPr>
        <p:spPr>
          <a:xfrm>
            <a:off x="19267700" y="6825225"/>
            <a:ext cx="12464100" cy="130629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3"/>
          <p:cNvSpPr/>
          <p:nvPr/>
        </p:nvSpPr>
        <p:spPr>
          <a:xfrm>
            <a:off x="18876950" y="6672825"/>
            <a:ext cx="13245600" cy="133677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63"/>
          <p:cNvSpPr/>
          <p:nvPr/>
        </p:nvSpPr>
        <p:spPr>
          <a:xfrm>
            <a:off x="3928550" y="6825225"/>
            <a:ext cx="14948400" cy="137487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Pulling In A Simple Model</a:t>
            </a:r>
            <a:endParaRPr sz="8400"/>
          </a:p>
        </p:txBody>
      </p:sp>
      <p:sp>
        <p:nvSpPr>
          <p:cNvPr id="640" name="Google Shape;640;p64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Lightweight BERT Model</a:t>
            </a:r>
            <a:endParaRPr sz="5400"/>
          </a:p>
        </p:txBody>
      </p:sp>
      <p:pic>
        <p:nvPicPr>
          <p:cNvPr id="641" name="Google Shape;6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832" y="3895375"/>
            <a:ext cx="27884329" cy="162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4"/>
          <p:cNvSpPr/>
          <p:nvPr/>
        </p:nvSpPr>
        <p:spPr>
          <a:xfrm>
            <a:off x="3928550" y="6825225"/>
            <a:ext cx="14948400" cy="137487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Pulling In A Simple Model</a:t>
            </a:r>
            <a:endParaRPr sz="8400"/>
          </a:p>
        </p:txBody>
      </p:sp>
      <p:sp>
        <p:nvSpPr>
          <p:cNvPr id="648" name="Google Shape;648;p65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Lightweight BERT Model</a:t>
            </a:r>
            <a:endParaRPr sz="5400"/>
          </a:p>
        </p:txBody>
      </p:sp>
      <p:pic>
        <p:nvPicPr>
          <p:cNvPr id="649" name="Google Shape;649;p65"/>
          <p:cNvPicPr preferRelativeResize="0"/>
          <p:nvPr/>
        </p:nvPicPr>
        <p:blipFill rotWithShape="1">
          <a:blip r:embed="rId3">
            <a:alphaModFix/>
          </a:blip>
          <a:srcRect l="22172"/>
          <a:stretch/>
        </p:blipFill>
        <p:spPr>
          <a:xfrm>
            <a:off x="3697675" y="4276375"/>
            <a:ext cx="29180626" cy="152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0575" y="4352575"/>
            <a:ext cx="64770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13" y="5804301"/>
            <a:ext cx="33522176" cy="1031200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Pulling In A Simple Model</a:t>
            </a:r>
            <a:endParaRPr sz="8400"/>
          </a:p>
        </p:txBody>
      </p:sp>
      <p:sp>
        <p:nvSpPr>
          <p:cNvPr id="657" name="Google Shape;657;p6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Lightweight BERT Model</a:t>
            </a:r>
            <a:endParaRPr sz="5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67100" y="2136250"/>
            <a:ext cx="29641800" cy="18437748"/>
          </a:xfrm>
          <a:prstGeom prst="rect">
            <a:avLst/>
          </a:prstGeom>
          <a:solidFill>
            <a:srgbClr val="F2F2F2">
              <a:alpha val="60780"/>
            </a:srgbClr>
          </a:solidFill>
          <a:ln>
            <a:noFill/>
          </a:ln>
        </p:spPr>
      </p:pic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>
                <a:solidFill>
                  <a:schemeClr val="dk1"/>
                </a:solidFill>
              </a:rPr>
              <a:t>Sequence Modeling</a:t>
            </a:r>
            <a:endParaRPr sz="8400">
              <a:solidFill>
                <a:schemeClr val="dk1"/>
              </a:solidFill>
            </a:endParaRPr>
          </a:p>
        </p:txBody>
      </p:sp>
      <p:sp>
        <p:nvSpPr>
          <p:cNvPr id="386" name="Google Shape;386;p40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Core Component of Generative AI</a:t>
            </a:r>
            <a:endParaRPr sz="5400"/>
          </a:p>
        </p:txBody>
      </p:sp>
      <p:sp>
        <p:nvSpPr>
          <p:cNvPr id="387" name="Google Shape;387;p40"/>
          <p:cNvSpPr txBox="1"/>
          <p:nvPr/>
        </p:nvSpPr>
        <p:spPr>
          <a:xfrm>
            <a:off x="33411100" y="19530500"/>
            <a:ext cx="53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3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388" name="Google Shape;38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95540" y="19607450"/>
            <a:ext cx="1364801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0"/>
          <p:cNvSpPr/>
          <p:nvPr/>
        </p:nvSpPr>
        <p:spPr>
          <a:xfrm>
            <a:off x="15966725" y="9832325"/>
            <a:ext cx="4794300" cy="56469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Running Your Simple Model</a:t>
            </a:r>
            <a:endParaRPr sz="8400"/>
          </a:p>
        </p:txBody>
      </p:sp>
      <p:sp>
        <p:nvSpPr>
          <p:cNvPr id="663" name="Google Shape;663;p67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Lightweight BERT Model</a:t>
            </a:r>
            <a:endParaRPr sz="5400"/>
          </a:p>
        </p:txBody>
      </p:sp>
      <p:pic>
        <p:nvPicPr>
          <p:cNvPr id="664" name="Google Shape;6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550" y="5495578"/>
            <a:ext cx="28180900" cy="1043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5286204"/>
            <a:ext cx="30670500" cy="108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Running Your Simple Model</a:t>
            </a:r>
            <a:endParaRPr sz="8400"/>
          </a:p>
        </p:txBody>
      </p:sp>
      <p:sp>
        <p:nvSpPr>
          <p:cNvPr id="671" name="Google Shape;671;p68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Lightweight BERT Model</a:t>
            </a:r>
            <a:endParaRPr sz="5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Pipeline Components</a:t>
            </a:r>
            <a:endParaRPr sz="8400"/>
          </a:p>
        </p:txBody>
      </p:sp>
      <p:sp>
        <p:nvSpPr>
          <p:cNvPr id="677" name="Google Shape;677;p69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Input -&gt; Tensor -&gt; Tensor -&gt; Output</a:t>
            </a:r>
            <a:endParaRPr sz="5400"/>
          </a:p>
        </p:txBody>
      </p:sp>
      <p:pic>
        <p:nvPicPr>
          <p:cNvPr id="678" name="Google Shape;6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950" y="5465425"/>
            <a:ext cx="10089192" cy="101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3388" y="5465425"/>
            <a:ext cx="10089199" cy="1016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8850" y="5465425"/>
            <a:ext cx="10089199" cy="1016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9867" y="16129677"/>
            <a:ext cx="26476252" cy="28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Pipeline Components</a:t>
            </a:r>
            <a:endParaRPr sz="8400"/>
          </a:p>
        </p:txBody>
      </p:sp>
      <p:sp>
        <p:nvSpPr>
          <p:cNvPr id="687" name="Google Shape;687;p70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Input -&gt; Tensor -&gt; Tensor -&gt; Output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688" name="Google Shape;6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900" y="4734013"/>
            <a:ext cx="17602200" cy="6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700" y="11287229"/>
            <a:ext cx="26136602" cy="75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Pipeline Components</a:t>
            </a:r>
            <a:endParaRPr sz="8400"/>
          </a:p>
        </p:txBody>
      </p:sp>
      <p:sp>
        <p:nvSpPr>
          <p:cNvPr id="695" name="Google Shape;695;p71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Input -&gt; Tensor -&gt; Tensor -&gt; Output</a:t>
            </a:r>
            <a:endParaRPr sz="5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696" name="Google Shape;69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638" y="5038830"/>
            <a:ext cx="27073925" cy="1267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Pipeline Components</a:t>
            </a:r>
            <a:endParaRPr sz="8400"/>
          </a:p>
        </p:txBody>
      </p:sp>
      <p:sp>
        <p:nvSpPr>
          <p:cNvPr id="702" name="Google Shape;702;p72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Input -&gt; Tensor -&gt; Tensor -&gt; Output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703" name="Google Shape;7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950" y="5465425"/>
            <a:ext cx="10089192" cy="101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3388" y="5465425"/>
            <a:ext cx="10089199" cy="1016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98850" y="5465425"/>
            <a:ext cx="10089199" cy="1016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9867" y="16129677"/>
            <a:ext cx="26476252" cy="28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Pipeline Components</a:t>
            </a:r>
            <a:endParaRPr sz="8400"/>
          </a:p>
        </p:txBody>
      </p:sp>
      <p:sp>
        <p:nvSpPr>
          <p:cNvPr id="712" name="Google Shape;712;p73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 b="1"/>
              <a:t>Input -&gt; Tensor</a:t>
            </a:r>
            <a:r>
              <a:rPr lang="en-US" sz="5400"/>
              <a:t> -&gt; Tensor -&gt; Output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713" name="Google Shape;7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950" y="5465425"/>
            <a:ext cx="10089192" cy="101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867" y="16129677"/>
            <a:ext cx="26476252" cy="28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3932" y="5651082"/>
            <a:ext cx="9965029" cy="998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55761" y="4762488"/>
            <a:ext cx="10229850" cy="110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Pipeline Components</a:t>
            </a:r>
            <a:endParaRPr sz="8400"/>
          </a:p>
        </p:txBody>
      </p:sp>
      <p:sp>
        <p:nvSpPr>
          <p:cNvPr id="722" name="Google Shape;722;p74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Input -&gt; </a:t>
            </a:r>
            <a:r>
              <a:rPr lang="en-US" sz="5400" b="1"/>
              <a:t>Tensor -&gt; Tensor</a:t>
            </a:r>
            <a:r>
              <a:rPr lang="en-US" sz="5400"/>
              <a:t> -&gt; Output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723" name="Google Shape;72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867" y="16129677"/>
            <a:ext cx="26476252" cy="28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950" y="5465426"/>
            <a:ext cx="9965025" cy="1004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1275" y="4505426"/>
            <a:ext cx="13289838" cy="110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Pipeline Components</a:t>
            </a:r>
            <a:endParaRPr sz="8400"/>
          </a:p>
        </p:txBody>
      </p:sp>
      <p:sp>
        <p:nvSpPr>
          <p:cNvPr id="731" name="Google Shape;731;p75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Input -&gt; Tensor -&gt; </a:t>
            </a:r>
            <a:r>
              <a:rPr lang="en-US" sz="5400" b="1"/>
              <a:t>Tensor -&gt; Output</a:t>
            </a:r>
            <a:endParaRPr sz="5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732" name="Google Shape;7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867" y="16129677"/>
            <a:ext cx="26476252" cy="28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2325" y="5464139"/>
            <a:ext cx="22196024" cy="964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7950" y="5464150"/>
            <a:ext cx="9965025" cy="10042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6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HF Pipeline Options</a:t>
            </a:r>
            <a:endParaRPr sz="8400"/>
          </a:p>
        </p:txBody>
      </p:sp>
      <p:sp>
        <p:nvSpPr>
          <p:cNvPr id="740" name="Google Shape;740;p76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 b="1"/>
              <a:t>HuggingFace Automatic Task Support</a:t>
            </a:r>
            <a:endParaRPr sz="5400" b="1"/>
          </a:p>
          <a:p>
            <a:pPr marL="457200" lvl="0" indent="-571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NVIDIA Sans"/>
              <a:buChar char="●"/>
            </a:pPr>
            <a:r>
              <a:rPr lang="en-US" sz="5400"/>
              <a:t>Based on a given task:</a:t>
            </a:r>
            <a:endParaRPr sz="5400"/>
          </a:p>
          <a:p>
            <a:pPr marL="914400" lvl="1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NVIDIA Sans"/>
              <a:buChar char="●"/>
            </a:pPr>
            <a:r>
              <a:rPr lang="en-US" sz="5400"/>
              <a:t>Pulls in default models, tokenizers, etc.</a:t>
            </a:r>
            <a:endParaRPr sz="5400"/>
          </a:p>
          <a:p>
            <a:pPr marL="914400" lvl="1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NVIDIA Sans"/>
              <a:buChar char="●"/>
            </a:pPr>
            <a:r>
              <a:rPr lang="en-US" sz="5400"/>
              <a:t>Pulls in default Pipeline/postprocess.</a:t>
            </a:r>
            <a:endParaRPr sz="5400"/>
          </a:p>
          <a:p>
            <a:pPr marL="914400" lvl="1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NVIDIA Sans"/>
              <a:buChar char="●"/>
            </a:pPr>
            <a:r>
              <a:rPr lang="en-US" sz="5400"/>
              <a:t>Offers Backend Options (“pt”, “tf”, etc.)</a:t>
            </a:r>
            <a:endParaRPr sz="5400"/>
          </a:p>
          <a:p>
            <a:pPr marL="914400" lvl="1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A603"/>
              </a:buClr>
              <a:buSzPts val="5400"/>
              <a:buFont typeface="NVIDIA Sans"/>
              <a:buChar char="●"/>
            </a:pPr>
            <a:r>
              <a:rPr lang="en-US" sz="5400" b="1">
                <a:solidFill>
                  <a:srgbClr val="20A603"/>
                </a:solidFill>
              </a:rPr>
              <a:t>Recommends Default Model</a:t>
            </a:r>
            <a:endParaRPr sz="5400" b="1">
              <a:solidFill>
                <a:srgbClr val="20A603"/>
              </a:solidFill>
            </a:endParaRPr>
          </a:p>
          <a:p>
            <a:pPr marL="0" lvl="0" indent="0" algn="l" rtl="0"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sp>
        <p:nvSpPr>
          <p:cNvPr id="741" name="Google Shape;741;p76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300" cy="2057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42" name="Google Shape;742;p76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/>
              <a:t>Automatic End-to-End Pipelines</a:t>
            </a:r>
            <a:endParaRPr sz="5400"/>
          </a:p>
        </p:txBody>
      </p:sp>
      <p:pic>
        <p:nvPicPr>
          <p:cNvPr id="743" name="Google Shape;743;p76"/>
          <p:cNvPicPr preferRelativeResize="0"/>
          <p:nvPr/>
        </p:nvPicPr>
        <p:blipFill rotWithShape="1">
          <a:blip r:embed="rId3">
            <a:alphaModFix/>
          </a:blip>
          <a:srcRect l="1221" r="20451" b="13614"/>
          <a:stretch/>
        </p:blipFill>
        <p:spPr>
          <a:xfrm>
            <a:off x="20034037" y="0"/>
            <a:ext cx="16670875" cy="2057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497" t="9306" r="30493" b="12089"/>
          <a:stretch/>
        </p:blipFill>
        <p:spPr>
          <a:xfrm>
            <a:off x="20162837" y="0"/>
            <a:ext cx="16413302" cy="20574001"/>
          </a:xfrm>
          <a:prstGeom prst="rect">
            <a:avLst/>
          </a:prstGeom>
          <a:solidFill>
            <a:srgbClr val="F2F2F2">
              <a:alpha val="607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Course Objectives</a:t>
            </a:r>
            <a:endParaRPr sz="8400"/>
          </a:p>
        </p:txBody>
      </p:sp>
      <p:sp>
        <p:nvSpPr>
          <p:cNvPr id="396" name="Google Shape;396;p41"/>
          <p:cNvSpPr txBox="1">
            <a:spLocks noGrp="1"/>
          </p:cNvSpPr>
          <p:nvPr>
            <p:ph type="body" idx="1"/>
          </p:nvPr>
        </p:nvSpPr>
        <p:spPr>
          <a:xfrm>
            <a:off x="2596896" y="6988192"/>
            <a:ext cx="14639400" cy="11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207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2"/>
              </a:buClr>
              <a:buSzPts val="5400"/>
              <a:buChar char="•"/>
            </a:pPr>
            <a:r>
              <a:rPr lang="en-US" sz="5400" b="1"/>
              <a:t>Understand How LLMs Work</a:t>
            </a:r>
            <a:endParaRPr sz="5400" b="1"/>
          </a:p>
          <a:p>
            <a:pPr marL="1371600" lvl="1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Architectures</a:t>
            </a:r>
            <a:endParaRPr sz="4800"/>
          </a:p>
          <a:p>
            <a:pPr marL="1371600" lvl="1" indent="-508000" algn="l" rtl="0"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Intuitions</a:t>
            </a:r>
            <a:endParaRPr sz="4800"/>
          </a:p>
          <a:p>
            <a:pPr marL="1371600" lvl="1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Design Paradigms</a:t>
            </a:r>
            <a:endParaRPr sz="4800"/>
          </a:p>
          <a:p>
            <a:pPr marL="457200" lvl="0" indent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5207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5400"/>
              <a:buChar char="•"/>
            </a:pPr>
            <a:r>
              <a:rPr lang="en-US" sz="5400" b="1"/>
              <a:t>Use LLMs To Solve Interesting Problems</a:t>
            </a:r>
            <a:endParaRPr sz="5400" b="1"/>
          </a:p>
          <a:p>
            <a:pPr marL="1371600" lvl="1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Language Reasoning</a:t>
            </a:r>
            <a:endParaRPr sz="4800"/>
          </a:p>
          <a:p>
            <a:pPr marL="1371600" lvl="1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Text Generation</a:t>
            </a:r>
            <a:endParaRPr sz="4800"/>
          </a:p>
          <a:p>
            <a:pPr marL="1371600" lvl="1" indent="-5080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Chat Assistants</a:t>
            </a:r>
            <a:endParaRPr sz="4800"/>
          </a:p>
        </p:txBody>
      </p:sp>
      <p:sp>
        <p:nvSpPr>
          <p:cNvPr id="397" name="Google Shape;397;p41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 b="1"/>
              <a:t>Rapid LLM Application Development</a:t>
            </a:r>
            <a:endParaRPr sz="5400" b="1"/>
          </a:p>
        </p:txBody>
      </p:sp>
      <p:sp>
        <p:nvSpPr>
          <p:cNvPr id="398" name="Google Shape;398;p41"/>
          <p:cNvSpPr/>
          <p:nvPr/>
        </p:nvSpPr>
        <p:spPr>
          <a:xfrm>
            <a:off x="24574500" y="8527050"/>
            <a:ext cx="7947900" cy="82677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HF Pipeline Options</a:t>
            </a:r>
            <a:endParaRPr sz="8400"/>
          </a:p>
        </p:txBody>
      </p:sp>
      <p:sp>
        <p:nvSpPr>
          <p:cNvPr id="749" name="Google Shape;749;p77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Automatic End-to-End Pipelines</a:t>
            </a:r>
            <a:endParaRPr sz="5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750" name="Google Shape;7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13" y="4412074"/>
            <a:ext cx="31413576" cy="134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5" name="Google Shape;755;p78"/>
          <p:cNvGraphicFramePr/>
          <p:nvPr/>
        </p:nvGraphicFramePr>
        <p:xfrm>
          <a:off x="18651265" y="70347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{E140DE62-9094-44FD-8970-8892B9DCAA05}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/>
                        <a:t>From Deep Learning to Language Modeling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D8D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 b="1">
                          <a:solidFill>
                            <a:srgbClr val="000000"/>
                          </a:solidFill>
                        </a:rPr>
                        <a:t>Pulling In Our First Model</a:t>
                      </a:r>
                      <a:endParaRPr sz="4800" b="1">
                        <a:solidFill>
                          <a:srgbClr val="000000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D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/>
                        <a:t>Model Architecture Intuitions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>
                          <a:solidFill>
                            <a:schemeClr val="lt1"/>
                          </a:solidFill>
                        </a:rPr>
                        <a:t>Using Encoders For Encoding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6" name="Google Shape;756;p78"/>
          <p:cNvSpPr txBox="1"/>
          <p:nvPr/>
        </p:nvSpPr>
        <p:spPr>
          <a:xfrm>
            <a:off x="19006975" y="5114475"/>
            <a:ext cx="15184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Part 1: From DL To LLMs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Our Problem Space</a:t>
            </a:r>
            <a:endParaRPr sz="8400"/>
          </a:p>
        </p:txBody>
      </p:sp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00" y="6438900"/>
            <a:ext cx="26307901" cy="112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9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Sequence of Classes</a:t>
            </a:r>
            <a:endParaRPr sz="5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The Base Formulation</a:t>
            </a:r>
            <a:endParaRPr sz="8400"/>
          </a:p>
        </p:txBody>
      </p:sp>
      <p:sp>
        <p:nvSpPr>
          <p:cNvPr id="769" name="Google Shape;769;p80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Dealing With Language As An Input</a:t>
            </a:r>
            <a:endParaRPr sz="5400"/>
          </a:p>
        </p:txBody>
      </p:sp>
      <p:pic>
        <p:nvPicPr>
          <p:cNvPr id="770" name="Google Shape;770;p80"/>
          <p:cNvPicPr preferRelativeResize="0"/>
          <p:nvPr/>
        </p:nvPicPr>
        <p:blipFill rotWithShape="1">
          <a:blip r:embed="rId3">
            <a:alphaModFix/>
          </a:blip>
          <a:srcRect r="74436"/>
          <a:stretch/>
        </p:blipFill>
        <p:spPr>
          <a:xfrm>
            <a:off x="5374388" y="4403050"/>
            <a:ext cx="3316225" cy="134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0"/>
          <p:cNvPicPr preferRelativeResize="0"/>
          <p:nvPr/>
        </p:nvPicPr>
        <p:blipFill rotWithShape="1">
          <a:blip r:embed="rId4">
            <a:alphaModFix/>
          </a:blip>
          <a:srcRect l="46740" t="12149" b="73483"/>
          <a:stretch/>
        </p:blipFill>
        <p:spPr>
          <a:xfrm>
            <a:off x="24117300" y="7260775"/>
            <a:ext cx="10820977" cy="140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9212" y="3895813"/>
            <a:ext cx="6172200" cy="7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25312" y="11601438"/>
            <a:ext cx="6172200" cy="79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0"/>
          <p:cNvSpPr txBox="1"/>
          <p:nvPr/>
        </p:nvSpPr>
        <p:spPr>
          <a:xfrm>
            <a:off x="573800" y="19507200"/>
            <a:ext cx="480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http://jalammar.github.io/illustrated-gpt2/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775" name="Google Shape;775;p80"/>
          <p:cNvCxnSpPr/>
          <p:nvPr/>
        </p:nvCxnSpPr>
        <p:spPr>
          <a:xfrm>
            <a:off x="13411200" y="8001000"/>
            <a:ext cx="8001000" cy="8191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6" name="Google Shape;776;p80"/>
          <p:cNvSpPr txBox="1"/>
          <p:nvPr/>
        </p:nvSpPr>
        <p:spPr>
          <a:xfrm>
            <a:off x="24122725" y="9973050"/>
            <a:ext cx="88935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Per-Token Prediction</a:t>
            </a:r>
            <a:endParaRPr sz="6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777" name="Google Shape;777;p80"/>
          <p:cNvPicPr preferRelativeResize="0"/>
          <p:nvPr/>
        </p:nvPicPr>
        <p:blipFill rotWithShape="1">
          <a:blip r:embed="rId4">
            <a:alphaModFix/>
          </a:blip>
          <a:srcRect l="46740" t="48190" b="37442"/>
          <a:stretch/>
        </p:blipFill>
        <p:spPr>
          <a:xfrm>
            <a:off x="24117300" y="10753350"/>
            <a:ext cx="10820977" cy="14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0"/>
          <p:cNvSpPr txBox="1"/>
          <p:nvPr/>
        </p:nvSpPr>
        <p:spPr>
          <a:xfrm>
            <a:off x="24122725" y="6391650"/>
            <a:ext cx="124533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Sequence-Level  Prediction</a:t>
            </a:r>
            <a:endParaRPr sz="6400" b="1">
              <a:solidFill>
                <a:schemeClr val="lt1"/>
              </a:solidFill>
            </a:endParaRPr>
          </a:p>
        </p:txBody>
      </p:sp>
      <p:sp>
        <p:nvSpPr>
          <p:cNvPr id="779" name="Google Shape;779;p80"/>
          <p:cNvSpPr txBox="1"/>
          <p:nvPr/>
        </p:nvSpPr>
        <p:spPr>
          <a:xfrm>
            <a:off x="24122725" y="13554450"/>
            <a:ext cx="103413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Generation (Forecasting)</a:t>
            </a:r>
            <a:endParaRPr sz="6400" b="1">
              <a:solidFill>
                <a:schemeClr val="lt1"/>
              </a:solidFill>
            </a:endParaRPr>
          </a:p>
        </p:txBody>
      </p:sp>
      <p:pic>
        <p:nvPicPr>
          <p:cNvPr id="780" name="Google Shape;780;p80"/>
          <p:cNvPicPr preferRelativeResize="0"/>
          <p:nvPr/>
        </p:nvPicPr>
        <p:blipFill rotWithShape="1">
          <a:blip r:embed="rId4">
            <a:alphaModFix/>
          </a:blip>
          <a:srcRect l="46367" t="86410" r="372" b="-777"/>
          <a:stretch/>
        </p:blipFill>
        <p:spPr>
          <a:xfrm>
            <a:off x="24041100" y="14360000"/>
            <a:ext cx="10820977" cy="140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Dealing With Classes</a:t>
            </a:r>
            <a:endParaRPr sz="8400"/>
          </a:p>
        </p:txBody>
      </p:sp>
      <p:sp>
        <p:nvSpPr>
          <p:cNvPr id="786" name="Google Shape;786;p81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Sequence of </a:t>
            </a:r>
            <a:r>
              <a:rPr lang="en-US" sz="5400" b="1"/>
              <a:t>Classes</a:t>
            </a:r>
            <a:endParaRPr sz="5400" b="1"/>
          </a:p>
        </p:txBody>
      </p:sp>
      <p:pic>
        <p:nvPicPr>
          <p:cNvPr id="787" name="Google Shape;78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100" y="5040557"/>
            <a:ext cx="30121974" cy="116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81"/>
          <p:cNvSpPr txBox="1"/>
          <p:nvPr/>
        </p:nvSpPr>
        <p:spPr>
          <a:xfrm>
            <a:off x="26708100" y="19673700"/>
            <a:ext cx="5297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https://www.rover.com/blog/can-my-cat-eat-salt/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Dealing With Classes</a:t>
            </a:r>
            <a:endParaRPr sz="8400"/>
          </a:p>
        </p:txBody>
      </p:sp>
      <p:sp>
        <p:nvSpPr>
          <p:cNvPr id="794" name="Google Shape;794;p82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Sequence of </a:t>
            </a:r>
            <a:r>
              <a:rPr lang="en-US" sz="5400" b="1"/>
              <a:t>Classes</a:t>
            </a:r>
            <a:endParaRPr sz="5400" b="1"/>
          </a:p>
        </p:txBody>
      </p:sp>
      <p:pic>
        <p:nvPicPr>
          <p:cNvPr id="795" name="Google Shape;795;p82"/>
          <p:cNvPicPr preferRelativeResize="0"/>
          <p:nvPr/>
        </p:nvPicPr>
        <p:blipFill rotWithShape="1">
          <a:blip r:embed="rId3">
            <a:alphaModFix/>
          </a:blip>
          <a:srcRect r="55217"/>
          <a:stretch/>
        </p:blipFill>
        <p:spPr>
          <a:xfrm>
            <a:off x="3784157" y="4360025"/>
            <a:ext cx="12990725" cy="141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Dealing With Classes</a:t>
            </a:r>
            <a:endParaRPr sz="8400"/>
          </a:p>
        </p:txBody>
      </p:sp>
      <p:sp>
        <p:nvSpPr>
          <p:cNvPr id="801" name="Google Shape;801;p83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Sequence of </a:t>
            </a:r>
            <a:r>
              <a:rPr lang="en-US" sz="5400" b="1"/>
              <a:t>Classes</a:t>
            </a:r>
            <a:endParaRPr sz="5400" b="1"/>
          </a:p>
        </p:txBody>
      </p:sp>
      <p:pic>
        <p:nvPicPr>
          <p:cNvPr id="802" name="Google Shape;80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162" y="4360025"/>
            <a:ext cx="29007677" cy="141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3"/>
          <p:cNvSpPr/>
          <p:nvPr/>
        </p:nvSpPr>
        <p:spPr>
          <a:xfrm>
            <a:off x="3167750" y="4360025"/>
            <a:ext cx="13726800" cy="152304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Dealing With Classes</a:t>
            </a:r>
            <a:endParaRPr sz="8400"/>
          </a:p>
        </p:txBody>
      </p:sp>
      <p:sp>
        <p:nvSpPr>
          <p:cNvPr id="809" name="Google Shape;809;p84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Sequence of </a:t>
            </a:r>
            <a:r>
              <a:rPr lang="en-US" sz="5400" b="1"/>
              <a:t>Classes</a:t>
            </a:r>
            <a:endParaRPr sz="5400" b="1"/>
          </a:p>
        </p:txBody>
      </p:sp>
      <p:pic>
        <p:nvPicPr>
          <p:cNvPr id="810" name="Google Shape;810;p84"/>
          <p:cNvPicPr preferRelativeResize="0"/>
          <p:nvPr/>
        </p:nvPicPr>
        <p:blipFill rotWithShape="1">
          <a:blip r:embed="rId3">
            <a:alphaModFix/>
          </a:blip>
          <a:srcRect r="57882"/>
          <a:stretch/>
        </p:blipFill>
        <p:spPr>
          <a:xfrm>
            <a:off x="5014750" y="4441350"/>
            <a:ext cx="11689226" cy="132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Dealing With Classes</a:t>
            </a:r>
            <a:endParaRPr sz="8400"/>
          </a:p>
        </p:txBody>
      </p:sp>
      <p:sp>
        <p:nvSpPr>
          <p:cNvPr id="816" name="Google Shape;816;p85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Sequence of </a:t>
            </a:r>
            <a:r>
              <a:rPr lang="en-US" sz="5400" b="1"/>
              <a:t>Classes</a:t>
            </a:r>
            <a:endParaRPr sz="5400" b="1"/>
          </a:p>
        </p:txBody>
      </p:sp>
      <p:pic>
        <p:nvPicPr>
          <p:cNvPr id="817" name="Google Shape;817;p85"/>
          <p:cNvPicPr preferRelativeResize="0"/>
          <p:nvPr/>
        </p:nvPicPr>
        <p:blipFill rotWithShape="1">
          <a:blip r:embed="rId3">
            <a:alphaModFix/>
          </a:blip>
          <a:srcRect r="57882"/>
          <a:stretch/>
        </p:blipFill>
        <p:spPr>
          <a:xfrm>
            <a:off x="5014750" y="4441350"/>
            <a:ext cx="11689226" cy="132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5"/>
          <p:cNvPicPr preferRelativeResize="0"/>
          <p:nvPr/>
        </p:nvPicPr>
        <p:blipFill rotWithShape="1">
          <a:blip r:embed="rId3">
            <a:alphaModFix/>
          </a:blip>
          <a:srcRect l="61137"/>
          <a:stretch/>
        </p:blipFill>
        <p:spPr>
          <a:xfrm>
            <a:off x="20084975" y="4441350"/>
            <a:ext cx="10785649" cy="132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85"/>
          <p:cNvSpPr/>
          <p:nvPr/>
        </p:nvSpPr>
        <p:spPr>
          <a:xfrm>
            <a:off x="1272425" y="3895825"/>
            <a:ext cx="16493100" cy="152304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Dealing With Ordered Classes</a:t>
            </a:r>
            <a:endParaRPr sz="8400"/>
          </a:p>
        </p:txBody>
      </p:sp>
      <p:sp>
        <p:nvSpPr>
          <p:cNvPr id="825" name="Google Shape;825;p86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 b="1"/>
              <a:t>Ordered</a:t>
            </a:r>
            <a:r>
              <a:rPr lang="en-US" sz="5400"/>
              <a:t> Sequence of </a:t>
            </a:r>
            <a:r>
              <a:rPr lang="en-US" sz="5400" b="1"/>
              <a:t>Classes</a:t>
            </a:r>
            <a:endParaRPr sz="5400" b="1"/>
          </a:p>
        </p:txBody>
      </p:sp>
      <p:pic>
        <p:nvPicPr>
          <p:cNvPr id="826" name="Google Shape;82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4925" y="4897038"/>
            <a:ext cx="18726150" cy="128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86"/>
          <p:cNvSpPr txBox="1"/>
          <p:nvPr/>
        </p:nvSpPr>
        <p:spPr>
          <a:xfrm>
            <a:off x="23294925" y="16695825"/>
            <a:ext cx="64083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Per-Token Predictions</a:t>
            </a:r>
            <a:endParaRPr b="1"/>
          </a:p>
        </p:txBody>
      </p:sp>
      <p:sp>
        <p:nvSpPr>
          <p:cNvPr id="828" name="Google Shape;828;p86"/>
          <p:cNvSpPr txBox="1"/>
          <p:nvPr/>
        </p:nvSpPr>
        <p:spPr>
          <a:xfrm>
            <a:off x="18386500" y="8847450"/>
            <a:ext cx="64083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3F3F3F"/>
                </a:solidFill>
                <a:latin typeface="NVIDIA Sans"/>
                <a:ea typeface="NVIDIA Sans"/>
                <a:cs typeface="NVIDIA Sans"/>
                <a:sym typeface="NVIDIA Sans"/>
              </a:rPr>
              <a:t>Per-Token</a:t>
            </a:r>
            <a:endParaRPr sz="5400" b="1">
              <a:solidFill>
                <a:srgbClr val="3F3F3F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3F3F3F"/>
                </a:solidFill>
                <a:latin typeface="NVIDIA Sans"/>
                <a:ea typeface="NVIDIA Sans"/>
                <a:cs typeface="NVIDIA Sans"/>
                <a:sym typeface="NVIDIA Sans"/>
              </a:rPr>
              <a:t>Feed-Forward</a:t>
            </a:r>
            <a:endParaRPr sz="5400" b="1">
              <a:solidFill>
                <a:srgbClr val="3F3F3F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829" name="Google Shape;82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0725" y="11655938"/>
            <a:ext cx="641985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6"/>
          <p:cNvSpPr/>
          <p:nvPr/>
        </p:nvSpPr>
        <p:spPr>
          <a:xfrm>
            <a:off x="8262275" y="4828875"/>
            <a:ext cx="5617200" cy="13547700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>
            <a:spLocks noGrp="1"/>
          </p:cNvSpPr>
          <p:nvPr>
            <p:ph type="title"/>
          </p:nvPr>
        </p:nvSpPr>
        <p:spPr>
          <a:xfrm>
            <a:off x="2596896" y="6829593"/>
            <a:ext cx="12143100" cy="3365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8400"/>
              <a:t>Prerequisites</a:t>
            </a:r>
            <a:endParaRPr sz="8400"/>
          </a:p>
        </p:txBody>
      </p:sp>
      <p:sp>
        <p:nvSpPr>
          <p:cNvPr id="405" name="Google Shape;405;p42"/>
          <p:cNvSpPr txBox="1">
            <a:spLocks noGrp="1"/>
          </p:cNvSpPr>
          <p:nvPr>
            <p:ph type="body" idx="1"/>
          </p:nvPr>
        </p:nvSpPr>
        <p:spPr>
          <a:xfrm>
            <a:off x="2596896" y="10283120"/>
            <a:ext cx="121431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5400"/>
              <a:t>Fundamentals of Deep Learning</a:t>
            </a:r>
            <a:endParaRPr sz="5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/>
              <a:t>Intermediate Python Required</a:t>
            </a:r>
            <a:endParaRPr sz="5400"/>
          </a:p>
        </p:txBody>
      </p:sp>
      <p:grpSp>
        <p:nvGrpSpPr>
          <p:cNvPr id="406" name="Google Shape;406;p42"/>
          <p:cNvGrpSpPr/>
          <p:nvPr/>
        </p:nvGrpSpPr>
        <p:grpSpPr>
          <a:xfrm>
            <a:off x="17973865" y="800090"/>
            <a:ext cx="17431913" cy="7619748"/>
            <a:chOff x="16794373" y="340175"/>
            <a:chExt cx="19496603" cy="8308525"/>
          </a:xfrm>
        </p:grpSpPr>
        <p:pic>
          <p:nvPicPr>
            <p:cNvPr id="407" name="Google Shape;40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794373" y="4833625"/>
              <a:ext cx="9361275" cy="2714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42"/>
            <p:cNvPicPr preferRelativeResize="0"/>
            <p:nvPr/>
          </p:nvPicPr>
          <p:blipFill rotWithShape="1">
            <a:blip r:embed="rId4">
              <a:alphaModFix/>
            </a:blip>
            <a:srcRect t="10447" b="9250"/>
            <a:stretch/>
          </p:blipFill>
          <p:spPr>
            <a:xfrm>
              <a:off x="26289000" y="876300"/>
              <a:ext cx="10001976" cy="3614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927725" y="340175"/>
              <a:ext cx="9094574" cy="5115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477575" y="4079975"/>
              <a:ext cx="9624824" cy="4568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1" name="Google Shape;41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59963" y="9340875"/>
            <a:ext cx="20078725" cy="94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0725" y="11655938"/>
            <a:ext cx="641985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4925" y="4897038"/>
            <a:ext cx="18726150" cy="128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7"/>
          <p:cNvSpPr txBox="1"/>
          <p:nvPr/>
        </p:nvSpPr>
        <p:spPr>
          <a:xfrm>
            <a:off x="23294925" y="16695825"/>
            <a:ext cx="64083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Per-Token Predictions</a:t>
            </a:r>
            <a:endParaRPr b="1"/>
          </a:p>
        </p:txBody>
      </p:sp>
      <p:sp>
        <p:nvSpPr>
          <p:cNvPr id="838" name="Google Shape;838;p87"/>
          <p:cNvSpPr txBox="1"/>
          <p:nvPr/>
        </p:nvSpPr>
        <p:spPr>
          <a:xfrm>
            <a:off x="18386500" y="8847450"/>
            <a:ext cx="64083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3F3F3F"/>
                </a:solidFill>
                <a:latin typeface="NVIDIA Sans"/>
                <a:ea typeface="NVIDIA Sans"/>
                <a:cs typeface="NVIDIA Sans"/>
                <a:sym typeface="NVIDIA Sans"/>
              </a:rPr>
              <a:t>Per-Token</a:t>
            </a:r>
            <a:endParaRPr sz="5400" b="1">
              <a:solidFill>
                <a:srgbClr val="3F3F3F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3F3F3F"/>
                </a:solidFill>
                <a:latin typeface="NVIDIA Sans"/>
                <a:ea typeface="NVIDIA Sans"/>
                <a:cs typeface="NVIDIA Sans"/>
                <a:sym typeface="NVIDIA Sans"/>
              </a:rPr>
              <a:t>Feed-Forward</a:t>
            </a:r>
            <a:endParaRPr sz="5400" b="1">
              <a:solidFill>
                <a:srgbClr val="3F3F3F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39" name="Google Shape;839;p8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Dealing With Ordered Classes</a:t>
            </a:r>
            <a:endParaRPr sz="8400"/>
          </a:p>
        </p:txBody>
      </p:sp>
      <p:sp>
        <p:nvSpPr>
          <p:cNvPr id="840" name="Google Shape;840;p87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 b="1"/>
              <a:t>Ordered</a:t>
            </a:r>
            <a:r>
              <a:rPr lang="en-US" sz="5400"/>
              <a:t> Sequence of </a:t>
            </a:r>
            <a:r>
              <a:rPr lang="en-US" sz="5400" b="1"/>
              <a:t>Classes</a:t>
            </a:r>
            <a:endParaRPr sz="5400" b="1"/>
          </a:p>
        </p:txBody>
      </p:sp>
      <p:sp>
        <p:nvSpPr>
          <p:cNvPr id="841" name="Google Shape;841;p87"/>
          <p:cNvSpPr/>
          <p:nvPr/>
        </p:nvSpPr>
        <p:spPr>
          <a:xfrm>
            <a:off x="6303900" y="7177800"/>
            <a:ext cx="23968200" cy="62184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chemeClr val="accent1"/>
                </a:solidFill>
              </a:rPr>
              <a:t>Token-Level Reasoning Ok</a:t>
            </a:r>
            <a:endParaRPr sz="84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9E0000"/>
                </a:solidFill>
              </a:rPr>
              <a:t>Sequence-Level Reasoning Necessary</a:t>
            </a:r>
            <a:endParaRPr sz="8400">
              <a:solidFill>
                <a:srgbClr val="9E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Transformers for Sequence Reasonings</a:t>
            </a:r>
            <a:endParaRPr sz="8400"/>
          </a:p>
        </p:txBody>
      </p:sp>
      <p:sp>
        <p:nvSpPr>
          <p:cNvPr id="847" name="Google Shape;847;p88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</a:t>
            </a:r>
            <a:r>
              <a:rPr lang="en-US" sz="5400" b="1"/>
              <a:t>Sequence</a:t>
            </a:r>
            <a:r>
              <a:rPr lang="en-US" sz="5400"/>
              <a:t> of Classes</a:t>
            </a:r>
            <a:endParaRPr sz="5400"/>
          </a:p>
        </p:txBody>
      </p:sp>
      <p:pic>
        <p:nvPicPr>
          <p:cNvPr id="848" name="Google Shape;84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500" y="5770056"/>
            <a:ext cx="29397002" cy="872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Transformers for Sequence Reasonings</a:t>
            </a:r>
            <a:endParaRPr sz="8400"/>
          </a:p>
        </p:txBody>
      </p:sp>
      <p:sp>
        <p:nvSpPr>
          <p:cNvPr id="854" name="Google Shape;854;p89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</a:t>
            </a:r>
            <a:r>
              <a:rPr lang="en-US" sz="5400" b="1"/>
              <a:t>Sequence</a:t>
            </a:r>
            <a:r>
              <a:rPr lang="en-US" sz="5400"/>
              <a:t> of Classes</a:t>
            </a:r>
            <a:endParaRPr sz="5400"/>
          </a:p>
        </p:txBody>
      </p:sp>
      <p:pic>
        <p:nvPicPr>
          <p:cNvPr id="855" name="Google Shape;85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500" y="5084250"/>
            <a:ext cx="29397002" cy="940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Transformers for Sequence Reasonings</a:t>
            </a:r>
            <a:endParaRPr sz="8400"/>
          </a:p>
        </p:txBody>
      </p:sp>
      <p:sp>
        <p:nvSpPr>
          <p:cNvPr id="861" name="Google Shape;861;p90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</a:t>
            </a:r>
            <a:r>
              <a:rPr lang="en-US" sz="5400" b="1"/>
              <a:t>Sequence</a:t>
            </a:r>
            <a:r>
              <a:rPr lang="en-US" sz="5400"/>
              <a:t> of Classes</a:t>
            </a:r>
            <a:endParaRPr sz="5400"/>
          </a:p>
        </p:txBody>
      </p:sp>
      <p:pic>
        <p:nvPicPr>
          <p:cNvPr id="862" name="Google Shape;86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500" y="5084250"/>
            <a:ext cx="29397002" cy="1286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Transformers for Sequence Reasonings</a:t>
            </a:r>
            <a:endParaRPr sz="8400"/>
          </a:p>
        </p:txBody>
      </p:sp>
      <p:sp>
        <p:nvSpPr>
          <p:cNvPr id="868" name="Google Shape;868;p91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</a:t>
            </a:r>
            <a:r>
              <a:rPr lang="en-US" sz="5400" b="1"/>
              <a:t>Sequence</a:t>
            </a:r>
            <a:r>
              <a:rPr lang="en-US" sz="5400"/>
              <a:t> of Classes</a:t>
            </a:r>
            <a:endParaRPr sz="5400"/>
          </a:p>
        </p:txBody>
      </p:sp>
      <p:pic>
        <p:nvPicPr>
          <p:cNvPr id="869" name="Google Shape;86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500" y="5084251"/>
            <a:ext cx="29397002" cy="1286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Transformers for Sequence Reasonings</a:t>
            </a:r>
            <a:endParaRPr sz="8400"/>
          </a:p>
        </p:txBody>
      </p:sp>
      <p:sp>
        <p:nvSpPr>
          <p:cNvPr id="875" name="Google Shape;875;p92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</a:t>
            </a:r>
            <a:r>
              <a:rPr lang="en-US" sz="5400" b="1"/>
              <a:t>Sequence</a:t>
            </a:r>
            <a:r>
              <a:rPr lang="en-US" sz="5400"/>
              <a:t> of Classes</a:t>
            </a:r>
            <a:endParaRPr sz="5400"/>
          </a:p>
        </p:txBody>
      </p:sp>
      <p:pic>
        <p:nvPicPr>
          <p:cNvPr id="876" name="Google Shape;87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488" y="5084252"/>
            <a:ext cx="29397023" cy="1286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Transformers for Sequence Reasonings</a:t>
            </a:r>
            <a:endParaRPr sz="8400"/>
          </a:p>
        </p:txBody>
      </p:sp>
      <p:sp>
        <p:nvSpPr>
          <p:cNvPr id="882" name="Google Shape;882;p93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</a:t>
            </a:r>
            <a:r>
              <a:rPr lang="en-US" sz="5400" b="1"/>
              <a:t>Sequence</a:t>
            </a:r>
            <a:r>
              <a:rPr lang="en-US" sz="5400"/>
              <a:t> of Classes</a:t>
            </a:r>
            <a:endParaRPr sz="5400"/>
          </a:p>
        </p:txBody>
      </p:sp>
      <p:pic>
        <p:nvPicPr>
          <p:cNvPr id="883" name="Google Shape;8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500" y="5160451"/>
            <a:ext cx="29397002" cy="9344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500" y="4124425"/>
            <a:ext cx="32097654" cy="15030124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9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Transformers for Sequence Reasonings</a:t>
            </a:r>
            <a:endParaRPr sz="8400"/>
          </a:p>
        </p:txBody>
      </p:sp>
      <p:sp>
        <p:nvSpPr>
          <p:cNvPr id="890" name="Google Shape;890;p94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Ordered </a:t>
            </a:r>
            <a:r>
              <a:rPr lang="en-US" sz="5400" b="1"/>
              <a:t>Sequence</a:t>
            </a:r>
            <a:r>
              <a:rPr lang="en-US" sz="5400"/>
              <a:t> of Classes</a:t>
            </a:r>
            <a:endParaRPr sz="5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Transformers Intuition</a:t>
            </a:r>
            <a:endParaRPr sz="8400"/>
          </a:p>
        </p:txBody>
      </p:sp>
      <p:sp>
        <p:nvSpPr>
          <p:cNvPr id="896" name="Google Shape;896;p95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/>
              <a:t>Attention Is All You Need</a:t>
            </a:r>
            <a:endParaRPr sz="5400"/>
          </a:p>
        </p:txBody>
      </p:sp>
      <p:pic>
        <p:nvPicPr>
          <p:cNvPr id="897" name="Google Shape;897;p95"/>
          <p:cNvPicPr preferRelativeResize="0"/>
          <p:nvPr/>
        </p:nvPicPr>
        <p:blipFill rotWithShape="1">
          <a:blip r:embed="rId3">
            <a:alphaModFix/>
          </a:blip>
          <a:srcRect r="52237"/>
          <a:stretch/>
        </p:blipFill>
        <p:spPr>
          <a:xfrm rot="5400000">
            <a:off x="20527088" y="6270287"/>
            <a:ext cx="11981024" cy="1036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150" y="6624575"/>
            <a:ext cx="13637749" cy="9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5"/>
          <p:cNvSpPr txBox="1"/>
          <p:nvPr/>
        </p:nvSpPr>
        <p:spPr>
          <a:xfrm>
            <a:off x="25831800" y="19697700"/>
            <a:ext cx="723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https://blog.research.google/2017/08/transformer-novel-neural-network.html?m=1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6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Transformer Value Add</a:t>
            </a:r>
            <a:endParaRPr sz="8400"/>
          </a:p>
        </p:txBody>
      </p:sp>
      <p:sp>
        <p:nvSpPr>
          <p:cNvPr id="905" name="Google Shape;905;p96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5893100" cy="51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71500" algn="l" rtl="0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Lightweight Entry Interface via Attention</a:t>
            </a:r>
            <a:endParaRPr sz="5400"/>
          </a:p>
          <a:p>
            <a:pPr marL="4572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Residual Connection To Enforce Ordering</a:t>
            </a:r>
            <a:endParaRPr sz="5400"/>
          </a:p>
          <a:p>
            <a:pPr marL="457200" lvl="0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Interpretable and Transferable Representation</a:t>
            </a:r>
            <a:endParaRPr sz="5400"/>
          </a:p>
        </p:txBody>
      </p:sp>
      <p:sp>
        <p:nvSpPr>
          <p:cNvPr id="906" name="Google Shape;906;p96"/>
          <p:cNvSpPr>
            <a:spLocks noGrp="1"/>
          </p:cNvSpPr>
          <p:nvPr>
            <p:ph type="pic" idx="2"/>
          </p:nvPr>
        </p:nvSpPr>
        <p:spPr>
          <a:xfrm>
            <a:off x="20162837" y="0"/>
            <a:ext cx="16413300" cy="2057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07" name="Google Shape;907;p96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Natural Sequence Reasoners</a:t>
            </a:r>
            <a:endParaRPr sz="5400" b="1"/>
          </a:p>
        </p:txBody>
      </p:sp>
      <p:pic>
        <p:nvPicPr>
          <p:cNvPr id="908" name="Google Shape;90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050" y="11577100"/>
            <a:ext cx="11447100" cy="81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3088" y="968325"/>
            <a:ext cx="11972776" cy="183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>
            <a:spLocks noGrp="1"/>
          </p:cNvSpPr>
          <p:nvPr>
            <p:ph type="title"/>
          </p:nvPr>
        </p:nvSpPr>
        <p:spPr>
          <a:xfrm>
            <a:off x="2596896" y="6829593"/>
            <a:ext cx="12143100" cy="3365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8400"/>
              <a:t>Core Tools</a:t>
            </a:r>
            <a:endParaRPr sz="8400"/>
          </a:p>
        </p:txBody>
      </p:sp>
      <p:sp>
        <p:nvSpPr>
          <p:cNvPr id="418" name="Google Shape;418;p43"/>
          <p:cNvSpPr txBox="1">
            <a:spLocks noGrp="1"/>
          </p:cNvSpPr>
          <p:nvPr>
            <p:ph type="body" idx="1"/>
          </p:nvPr>
        </p:nvSpPr>
        <p:spPr>
          <a:xfrm>
            <a:off x="2596896" y="10283120"/>
            <a:ext cx="121431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/>
              <a:t>Open-Source LLM Ecosystem</a:t>
            </a:r>
            <a:endParaRPr sz="5400"/>
          </a:p>
        </p:txBody>
      </p:sp>
      <p:pic>
        <p:nvPicPr>
          <p:cNvPr id="419" name="Google Shape;419;p43"/>
          <p:cNvPicPr preferRelativeResize="0"/>
          <p:nvPr/>
        </p:nvPicPr>
        <p:blipFill rotWithShape="1">
          <a:blip r:embed="rId3">
            <a:alphaModFix/>
          </a:blip>
          <a:srcRect l="7691" t="18811" r="7691" b="36431"/>
          <a:stretch/>
        </p:blipFill>
        <p:spPr>
          <a:xfrm>
            <a:off x="16422625" y="3268000"/>
            <a:ext cx="20153400" cy="575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5713" y="9486900"/>
            <a:ext cx="9367225" cy="93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“Encoder” Transformers In Practice</a:t>
            </a:r>
            <a:endParaRPr sz="8400"/>
          </a:p>
        </p:txBody>
      </p:sp>
      <p:sp>
        <p:nvSpPr>
          <p:cNvPr id="915" name="Google Shape;915;p97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 b="1"/>
              <a:t>What Does SOTA Look Like?</a:t>
            </a:r>
            <a:endParaRPr sz="5400" b="1"/>
          </a:p>
        </p:txBody>
      </p:sp>
      <p:pic>
        <p:nvPicPr>
          <p:cNvPr id="916" name="Google Shape;916;p97"/>
          <p:cNvPicPr preferRelativeResize="0"/>
          <p:nvPr/>
        </p:nvPicPr>
        <p:blipFill rotWithShape="1">
          <a:blip r:embed="rId3">
            <a:alphaModFix/>
          </a:blip>
          <a:srcRect l="56698"/>
          <a:stretch/>
        </p:blipFill>
        <p:spPr>
          <a:xfrm>
            <a:off x="20044769" y="4332500"/>
            <a:ext cx="11354199" cy="148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97"/>
          <p:cNvPicPr preferRelativeResize="0"/>
          <p:nvPr/>
        </p:nvPicPr>
        <p:blipFill rotWithShape="1">
          <a:blip r:embed="rId3">
            <a:alphaModFix/>
          </a:blip>
          <a:srcRect l="15625" t="18712" r="48690"/>
          <a:stretch/>
        </p:blipFill>
        <p:spPr>
          <a:xfrm>
            <a:off x="8269274" y="7111600"/>
            <a:ext cx="9356600" cy="12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97"/>
          <p:cNvSpPr txBox="1"/>
          <p:nvPr/>
        </p:nvSpPr>
        <p:spPr>
          <a:xfrm>
            <a:off x="264600" y="19647850"/>
            <a:ext cx="568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https://huggingface.co/blog/bert-101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8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BERT Model</a:t>
            </a:r>
            <a:endParaRPr sz="8400"/>
          </a:p>
        </p:txBody>
      </p:sp>
      <p:sp>
        <p:nvSpPr>
          <p:cNvPr id="924" name="Google Shape;924;p98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5893100" cy="51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715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5400"/>
              <a:buChar char="-"/>
            </a:pPr>
            <a:r>
              <a:rPr lang="en-US" sz="5400" b="1"/>
              <a:t>Encoder: </a:t>
            </a:r>
            <a:r>
              <a:rPr lang="en-US" sz="5400"/>
              <a:t>Encodes </a:t>
            </a:r>
            <a:r>
              <a:rPr lang="en-US" sz="5400" b="1" i="1"/>
              <a:t>n</a:t>
            </a:r>
            <a:r>
              <a:rPr lang="en-US" sz="5400"/>
              <a:t>-sequence into </a:t>
            </a:r>
            <a:r>
              <a:rPr lang="en-US" sz="5400" b="1" i="1"/>
              <a:t>n</a:t>
            </a:r>
            <a:r>
              <a:rPr lang="en-US" sz="5400"/>
              <a:t>-encoding.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Trained on Masked Language Modeling (MLM).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Internet-Scale Pre-Training. 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Just embeddings and transformer blocks.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3000"/>
              </a:spcBef>
              <a:spcAft>
                <a:spcPts val="1000"/>
              </a:spcAft>
              <a:buSzPts val="5400"/>
              <a:buChar char="-"/>
            </a:pPr>
            <a:r>
              <a:rPr lang="en-US" sz="5400" b="1"/>
              <a:t>Used as language-reasoning backbone.</a:t>
            </a:r>
            <a:endParaRPr sz="5400"/>
          </a:p>
        </p:txBody>
      </p:sp>
      <p:sp>
        <p:nvSpPr>
          <p:cNvPr id="925" name="Google Shape;925;p98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Powerful Encoder Model</a:t>
            </a:r>
            <a:endParaRPr sz="5400" b="1"/>
          </a:p>
        </p:txBody>
      </p:sp>
      <p:pic>
        <p:nvPicPr>
          <p:cNvPr id="926" name="Google Shape;926;p98"/>
          <p:cNvPicPr preferRelativeResize="0"/>
          <p:nvPr/>
        </p:nvPicPr>
        <p:blipFill rotWithShape="1">
          <a:blip r:embed="rId3">
            <a:alphaModFix/>
          </a:blip>
          <a:srcRect b="12679"/>
          <a:stretch/>
        </p:blipFill>
        <p:spPr>
          <a:xfrm>
            <a:off x="21774775" y="624849"/>
            <a:ext cx="10508426" cy="93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8"/>
          <p:cNvPicPr preferRelativeResize="0"/>
          <p:nvPr/>
        </p:nvPicPr>
        <p:blipFill rotWithShape="1">
          <a:blip r:embed="rId4">
            <a:alphaModFix/>
          </a:blip>
          <a:srcRect l="47476" b="11205"/>
          <a:stretch/>
        </p:blipFill>
        <p:spPr>
          <a:xfrm>
            <a:off x="19184750" y="10575275"/>
            <a:ext cx="13297024" cy="93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8"/>
          <p:cNvSpPr txBox="1"/>
          <p:nvPr/>
        </p:nvSpPr>
        <p:spPr>
          <a:xfrm>
            <a:off x="3605400" y="195871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https://arxiv.org/pdf/1810.04805v2.pdf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29" name="Google Shape;929;p98"/>
          <p:cNvSpPr txBox="1"/>
          <p:nvPr/>
        </p:nvSpPr>
        <p:spPr>
          <a:xfrm>
            <a:off x="32481777" y="4942338"/>
            <a:ext cx="3578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Pretraining</a:t>
            </a:r>
            <a:endParaRPr sz="4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930" name="Google Shape;930;p98"/>
          <p:cNvSpPr txBox="1"/>
          <p:nvPr/>
        </p:nvSpPr>
        <p:spPr>
          <a:xfrm>
            <a:off x="32481775" y="15094250"/>
            <a:ext cx="3578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Fine-tuning</a:t>
            </a:r>
            <a:endParaRPr sz="4400" b="1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9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From Transformer to BERT</a:t>
            </a:r>
            <a:endParaRPr sz="8400"/>
          </a:p>
        </p:txBody>
      </p:sp>
      <p:sp>
        <p:nvSpPr>
          <p:cNvPr id="936" name="Google Shape;936;p99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Necessary Modifications</a:t>
            </a:r>
            <a:endParaRPr sz="5400" b="1"/>
          </a:p>
        </p:txBody>
      </p:sp>
      <p:sp>
        <p:nvSpPr>
          <p:cNvPr id="937" name="Google Shape;937;p99"/>
          <p:cNvSpPr txBox="1"/>
          <p:nvPr/>
        </p:nvSpPr>
        <p:spPr>
          <a:xfrm>
            <a:off x="3605400" y="195871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https://arxiv.org/pdf/1810.04805v2.pdf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38" name="Google Shape;93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857" y="1277027"/>
            <a:ext cx="10039361" cy="177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00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From Transformer to BERT</a:t>
            </a:r>
            <a:endParaRPr sz="8400"/>
          </a:p>
        </p:txBody>
      </p:sp>
      <p:sp>
        <p:nvSpPr>
          <p:cNvPr id="944" name="Google Shape;944;p100"/>
          <p:cNvSpPr txBox="1">
            <a:spLocks noGrp="1"/>
          </p:cNvSpPr>
          <p:nvPr>
            <p:ph type="body" idx="1"/>
          </p:nvPr>
        </p:nvSpPr>
        <p:spPr>
          <a:xfrm>
            <a:off x="2596900" y="6756650"/>
            <a:ext cx="20061000" cy="10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Problem: </a:t>
            </a:r>
            <a:r>
              <a:rPr lang="en-US" sz="5400"/>
              <a:t>Need Deeper Reasoning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5400"/>
              <a:buChar char="-"/>
            </a:pPr>
            <a:r>
              <a:rPr lang="en-US" sz="5400"/>
              <a:t>On same data representation? </a:t>
            </a:r>
            <a:r>
              <a:rPr lang="en-US" sz="5400" b="1">
                <a:solidFill>
                  <a:schemeClr val="dk2"/>
                </a:solidFill>
              </a:rPr>
              <a:t>Multi-Headed Attention</a:t>
            </a:r>
            <a:endParaRPr sz="5400"/>
          </a:p>
        </p:txBody>
      </p:sp>
      <p:sp>
        <p:nvSpPr>
          <p:cNvPr id="945" name="Google Shape;945;p100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Necessary Modifications</a:t>
            </a:r>
            <a:endParaRPr sz="5400" b="1"/>
          </a:p>
        </p:txBody>
      </p:sp>
      <p:sp>
        <p:nvSpPr>
          <p:cNvPr id="946" name="Google Shape;946;p100"/>
          <p:cNvSpPr txBox="1"/>
          <p:nvPr/>
        </p:nvSpPr>
        <p:spPr>
          <a:xfrm>
            <a:off x="3605400" y="195871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https://arxiv.org/pdf/1810.04805v2.pdf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47" name="Google Shape;94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857" y="1277027"/>
            <a:ext cx="10096468" cy="177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1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From Transformer to BERT</a:t>
            </a:r>
            <a:endParaRPr sz="8400"/>
          </a:p>
        </p:txBody>
      </p:sp>
      <p:sp>
        <p:nvSpPr>
          <p:cNvPr id="953" name="Google Shape;953;p101"/>
          <p:cNvSpPr txBox="1">
            <a:spLocks noGrp="1"/>
          </p:cNvSpPr>
          <p:nvPr>
            <p:ph type="body" idx="1"/>
          </p:nvPr>
        </p:nvSpPr>
        <p:spPr>
          <a:xfrm>
            <a:off x="2596900" y="6756650"/>
            <a:ext cx="20061000" cy="10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Problem: </a:t>
            </a:r>
            <a:r>
              <a:rPr lang="en-US" sz="5400"/>
              <a:t>Need Deeper Reasoning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On same data representation? </a:t>
            </a:r>
            <a:r>
              <a:rPr lang="en-US" sz="5400" b="1">
                <a:solidFill>
                  <a:schemeClr val="dk2"/>
                </a:solidFill>
              </a:rPr>
              <a:t>Multi-Headed Attention</a:t>
            </a:r>
            <a:endParaRPr sz="5400" b="1">
              <a:solidFill>
                <a:schemeClr val="dk2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5400"/>
              <a:buChar char="-"/>
            </a:pPr>
            <a:r>
              <a:rPr lang="en-US" sz="5400"/>
              <a:t>Need more representations? </a:t>
            </a:r>
            <a:r>
              <a:rPr lang="en-US" sz="5400" b="1">
                <a:solidFill>
                  <a:schemeClr val="dk2"/>
                </a:solidFill>
              </a:rPr>
              <a:t>Multiple Transformer Layers</a:t>
            </a:r>
            <a:endParaRPr sz="5400"/>
          </a:p>
        </p:txBody>
      </p:sp>
      <p:sp>
        <p:nvSpPr>
          <p:cNvPr id="954" name="Google Shape;954;p101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Necessary Modifications</a:t>
            </a:r>
            <a:endParaRPr sz="5400" b="1"/>
          </a:p>
        </p:txBody>
      </p:sp>
      <p:sp>
        <p:nvSpPr>
          <p:cNvPr id="955" name="Google Shape;955;p101"/>
          <p:cNvSpPr txBox="1"/>
          <p:nvPr/>
        </p:nvSpPr>
        <p:spPr>
          <a:xfrm>
            <a:off x="3605400" y="195871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https://arxiv.org/pdf/1810.04805v2.pdf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56" name="Google Shape;95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857" y="1277027"/>
            <a:ext cx="10039361" cy="177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2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From Transformer to BERT</a:t>
            </a:r>
            <a:endParaRPr sz="8400"/>
          </a:p>
        </p:txBody>
      </p:sp>
      <p:sp>
        <p:nvSpPr>
          <p:cNvPr id="962" name="Google Shape;962;p102"/>
          <p:cNvSpPr txBox="1">
            <a:spLocks noGrp="1"/>
          </p:cNvSpPr>
          <p:nvPr>
            <p:ph type="body" idx="1"/>
          </p:nvPr>
        </p:nvSpPr>
        <p:spPr>
          <a:xfrm>
            <a:off x="2596900" y="6756650"/>
            <a:ext cx="20061000" cy="10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Problem: </a:t>
            </a:r>
            <a:r>
              <a:rPr lang="en-US" sz="5400"/>
              <a:t>Need Deeper Reasoning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On same data representation? </a:t>
            </a:r>
            <a:r>
              <a:rPr lang="en-US" sz="5400" b="1">
                <a:solidFill>
                  <a:schemeClr val="dk2"/>
                </a:solidFill>
              </a:rPr>
              <a:t>Multi-Headed Attention</a:t>
            </a:r>
            <a:endParaRPr sz="5400" b="1">
              <a:solidFill>
                <a:schemeClr val="dk2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Need more representations? </a:t>
            </a:r>
            <a:r>
              <a:rPr lang="en-US" sz="5400" b="1">
                <a:solidFill>
                  <a:schemeClr val="dk2"/>
                </a:solidFill>
              </a:rPr>
              <a:t>Multiple Transformer Layers</a:t>
            </a:r>
            <a:endParaRPr sz="54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Problem: </a:t>
            </a:r>
            <a:r>
              <a:rPr lang="en-US" sz="5400"/>
              <a:t>Volatile gradients behavior, distribution shifts.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 b="1">
                <a:solidFill>
                  <a:schemeClr val="dk2"/>
                </a:solidFill>
              </a:rPr>
              <a:t>Layer Normalization</a:t>
            </a:r>
            <a:r>
              <a:rPr lang="en-US" sz="5400" i="1">
                <a:solidFill>
                  <a:schemeClr val="accent4"/>
                </a:solidFill>
              </a:rPr>
              <a:t> (as seen in BERT)</a:t>
            </a:r>
            <a:endParaRPr sz="5400" i="1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Char char="-"/>
            </a:pPr>
            <a:r>
              <a:rPr lang="en-US" sz="5400" b="1">
                <a:solidFill>
                  <a:schemeClr val="dk2"/>
                </a:solidFill>
              </a:rPr>
              <a:t>Gaussian Error Linear Unit (GELU) </a:t>
            </a:r>
            <a:r>
              <a:rPr lang="en-US" sz="5400" i="1">
                <a:solidFill>
                  <a:schemeClr val="accent4"/>
                </a:solidFill>
              </a:rPr>
              <a:t>(as seen in BERT)</a:t>
            </a:r>
            <a:endParaRPr sz="5400" i="1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5400"/>
              <a:buChar char="-"/>
            </a:pPr>
            <a:r>
              <a:rPr lang="en-US" sz="5400" b="1">
                <a:solidFill>
                  <a:schemeClr val="dk2"/>
                </a:solidFill>
              </a:rPr>
              <a:t>Dropout During Training</a:t>
            </a:r>
            <a:r>
              <a:rPr lang="en-US" sz="5400"/>
              <a:t> </a:t>
            </a:r>
            <a:r>
              <a:rPr lang="en-US" sz="5400" i="1">
                <a:solidFill>
                  <a:schemeClr val="accent4"/>
                </a:solidFill>
              </a:rPr>
              <a:t>(as seen in BERT)</a:t>
            </a:r>
            <a:endParaRPr sz="5400"/>
          </a:p>
        </p:txBody>
      </p:sp>
      <p:sp>
        <p:nvSpPr>
          <p:cNvPr id="963" name="Google Shape;963;p102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Necessary Modifications</a:t>
            </a:r>
            <a:endParaRPr sz="5400" b="1"/>
          </a:p>
        </p:txBody>
      </p:sp>
      <p:sp>
        <p:nvSpPr>
          <p:cNvPr id="964" name="Google Shape;964;p102"/>
          <p:cNvSpPr txBox="1"/>
          <p:nvPr/>
        </p:nvSpPr>
        <p:spPr>
          <a:xfrm>
            <a:off x="3605400" y="195871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https://arxiv.org/pdf/1810.04805v2.pdf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65" name="Google Shape;96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857" y="1277027"/>
            <a:ext cx="10039361" cy="177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3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From Transformer to BERT</a:t>
            </a:r>
            <a:endParaRPr sz="8400"/>
          </a:p>
        </p:txBody>
      </p:sp>
      <p:sp>
        <p:nvSpPr>
          <p:cNvPr id="971" name="Google Shape;971;p103"/>
          <p:cNvSpPr txBox="1">
            <a:spLocks noGrp="1"/>
          </p:cNvSpPr>
          <p:nvPr>
            <p:ph type="body" idx="1"/>
          </p:nvPr>
        </p:nvSpPr>
        <p:spPr>
          <a:xfrm>
            <a:off x="2596900" y="6756650"/>
            <a:ext cx="20061000" cy="10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Problem: </a:t>
            </a:r>
            <a:r>
              <a:rPr lang="en-US" sz="5400"/>
              <a:t>Need Deeper Reasoning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On same data representation? </a:t>
            </a:r>
            <a:r>
              <a:rPr lang="en-US" sz="5400" b="1">
                <a:solidFill>
                  <a:schemeClr val="dk2"/>
                </a:solidFill>
              </a:rPr>
              <a:t>Multi-Headed Attention</a:t>
            </a:r>
            <a:endParaRPr sz="5400" b="1">
              <a:solidFill>
                <a:schemeClr val="dk2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Need more representations? </a:t>
            </a:r>
            <a:r>
              <a:rPr lang="en-US" sz="5400" b="1">
                <a:solidFill>
                  <a:schemeClr val="dk2"/>
                </a:solidFill>
              </a:rPr>
              <a:t>Multiple Transformer Layers</a:t>
            </a:r>
            <a:endParaRPr sz="54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Problem: </a:t>
            </a:r>
            <a:r>
              <a:rPr lang="en-US" sz="5400"/>
              <a:t>Volatile gradients behavior, distribution shifts.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 b="1">
                <a:solidFill>
                  <a:schemeClr val="dk2"/>
                </a:solidFill>
              </a:rPr>
              <a:t>Layer Normalization</a:t>
            </a:r>
            <a:r>
              <a:rPr lang="en-US" sz="5400" i="1">
                <a:solidFill>
                  <a:schemeClr val="accent4"/>
                </a:solidFill>
              </a:rPr>
              <a:t> (as seen in BERT)</a:t>
            </a:r>
            <a:endParaRPr sz="5400" i="1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5400"/>
              <a:buChar char="-"/>
            </a:pPr>
            <a:r>
              <a:rPr lang="en-US" sz="5400" b="1">
                <a:solidFill>
                  <a:schemeClr val="dk2"/>
                </a:solidFill>
              </a:rPr>
              <a:t>Gaussian Error Linear Unit (GELU) </a:t>
            </a:r>
            <a:r>
              <a:rPr lang="en-US" sz="5400" i="1">
                <a:solidFill>
                  <a:schemeClr val="accent4"/>
                </a:solidFill>
              </a:rPr>
              <a:t>(as seen in BERT)</a:t>
            </a:r>
            <a:endParaRPr sz="5400" i="1">
              <a:solidFill>
                <a:schemeClr val="accent4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 b="1">
                <a:solidFill>
                  <a:schemeClr val="dk2"/>
                </a:solidFill>
              </a:rPr>
              <a:t>Dropout During Training</a:t>
            </a:r>
            <a:r>
              <a:rPr lang="en-US" sz="5400"/>
              <a:t> </a:t>
            </a:r>
            <a:r>
              <a:rPr lang="en-US" sz="5400" i="1">
                <a:solidFill>
                  <a:schemeClr val="accent4"/>
                </a:solidFill>
              </a:rPr>
              <a:t>(as seen in BERT)</a:t>
            </a:r>
            <a:endParaRPr sz="5400" i="1">
              <a:solidFill>
                <a:schemeClr val="accent4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Problem: </a:t>
            </a:r>
            <a:r>
              <a:rPr lang="en-US" sz="5400"/>
              <a:t>Network too deep; Gradients are vanishing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5400"/>
              <a:buChar char="-"/>
            </a:pPr>
            <a:r>
              <a:rPr lang="en-US" sz="5400" b="1">
                <a:solidFill>
                  <a:schemeClr val="dk2"/>
                </a:solidFill>
              </a:rPr>
              <a:t>Residual Connections</a:t>
            </a:r>
            <a:endParaRPr sz="5400"/>
          </a:p>
        </p:txBody>
      </p:sp>
      <p:sp>
        <p:nvSpPr>
          <p:cNvPr id="972" name="Google Shape;972;p103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Necessary Modifications</a:t>
            </a:r>
            <a:endParaRPr sz="5400" b="1"/>
          </a:p>
        </p:txBody>
      </p:sp>
      <p:sp>
        <p:nvSpPr>
          <p:cNvPr id="973" name="Google Shape;973;p103"/>
          <p:cNvSpPr txBox="1"/>
          <p:nvPr/>
        </p:nvSpPr>
        <p:spPr>
          <a:xfrm>
            <a:off x="3605400" y="19587125"/>
            <a:ext cx="635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https://arxiv.org/pdf/1810.04805v2.pdf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74" name="Google Shape;97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850" y="1277025"/>
            <a:ext cx="10839450" cy="177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BERT Constructed</a:t>
            </a:r>
            <a:endParaRPr sz="8400"/>
          </a:p>
        </p:txBody>
      </p:sp>
      <p:sp>
        <p:nvSpPr>
          <p:cNvPr id="980" name="Google Shape;980;p104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r>
              <a:rPr lang="en-US" sz="5400" b="1"/>
              <a:t>From Transformer to BERT</a:t>
            </a:r>
            <a:endParaRPr sz="5400" b="1"/>
          </a:p>
        </p:txBody>
      </p:sp>
      <p:sp>
        <p:nvSpPr>
          <p:cNvPr id="981" name="Google Shape;981;p104"/>
          <p:cNvSpPr txBox="1"/>
          <p:nvPr/>
        </p:nvSpPr>
        <p:spPr>
          <a:xfrm>
            <a:off x="264600" y="19647850"/>
            <a:ext cx="568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https://huggingface.co/blog/bert-101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982" name="Google Shape;98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338" y="3895825"/>
            <a:ext cx="25453327" cy="1517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7" name="Google Shape;987;p105"/>
          <p:cNvGraphicFramePr/>
          <p:nvPr/>
        </p:nvGraphicFramePr>
        <p:xfrm>
          <a:off x="18651265" y="70347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{E140DE62-9094-44FD-8970-8892B9DCAA05}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/>
                        <a:t>From Deep Learning to Language Modeling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D8D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 b="1">
                          <a:solidFill>
                            <a:srgbClr val="000000"/>
                          </a:solidFill>
                        </a:rPr>
                        <a:t>Pulling In Our First Model</a:t>
                      </a:r>
                      <a:endParaRPr sz="4800" b="1">
                        <a:solidFill>
                          <a:srgbClr val="000000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D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>
                          <a:solidFill>
                            <a:schemeClr val="lt1"/>
                          </a:solidFill>
                        </a:rPr>
                        <a:t>Model Architecture Intuitions</a:t>
                      </a:r>
                      <a:endParaRPr sz="4800">
                        <a:solidFill>
                          <a:schemeClr val="lt1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/>
                        <a:t>Using Encoders For Encoding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88" name="Google Shape;988;p105"/>
          <p:cNvSpPr txBox="1"/>
          <p:nvPr/>
        </p:nvSpPr>
        <p:spPr>
          <a:xfrm>
            <a:off x="19006975" y="5114475"/>
            <a:ext cx="15184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Part 1: From DL To LLMs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HF Pipeline Options</a:t>
            </a:r>
            <a:endParaRPr sz="8400"/>
          </a:p>
        </p:txBody>
      </p:sp>
      <p:sp>
        <p:nvSpPr>
          <p:cNvPr id="994" name="Google Shape;994;p106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Automatic End-to-End Pipelines</a:t>
            </a:r>
            <a:endParaRPr sz="5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995" name="Google Shape;99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13" y="4412074"/>
            <a:ext cx="31413576" cy="13482676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6"/>
          <p:cNvSpPr/>
          <p:nvPr/>
        </p:nvSpPr>
        <p:spPr>
          <a:xfrm>
            <a:off x="2414625" y="4167725"/>
            <a:ext cx="14950800" cy="4134900"/>
          </a:xfrm>
          <a:prstGeom prst="rect">
            <a:avLst/>
          </a:prstGeom>
          <a:noFill/>
          <a:ln w="152400" cap="flat" cmpd="sng">
            <a:solidFill>
              <a:srgbClr val="FAC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Schedule</a:t>
            </a:r>
            <a:endParaRPr/>
          </a:p>
        </p:txBody>
      </p:sp>
      <p:sp>
        <p:nvSpPr>
          <p:cNvPr id="427" name="Google Shape;427;p44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Transformer Intuitions</a:t>
            </a:r>
            <a:endParaRPr/>
          </a:p>
        </p:txBody>
      </p:sp>
      <p:pic>
        <p:nvPicPr>
          <p:cNvPr id="428" name="Google Shape;428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57" t="43638" r="76806" b="16714"/>
          <a:stretch/>
        </p:blipFill>
        <p:spPr>
          <a:xfrm>
            <a:off x="1637603" y="11926198"/>
            <a:ext cx="7955398" cy="4937701"/>
          </a:xfrm>
          <a:prstGeom prst="rect">
            <a:avLst/>
          </a:prstGeom>
        </p:spPr>
      </p:pic>
      <p:pic>
        <p:nvPicPr>
          <p:cNvPr id="429" name="Google Shape;429;p4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6995" t="19471" r="572"/>
          <a:stretch/>
        </p:blipFill>
        <p:spPr>
          <a:xfrm>
            <a:off x="10086104" y="11926198"/>
            <a:ext cx="7955400" cy="4937701"/>
          </a:xfrm>
          <a:prstGeom prst="rect">
            <a:avLst/>
          </a:prstGeom>
        </p:spPr>
      </p:pic>
      <p:pic>
        <p:nvPicPr>
          <p:cNvPr id="430" name="Google Shape;430;p44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4172" t="1415" r="8909" b="6672"/>
          <a:stretch/>
        </p:blipFill>
        <p:spPr>
          <a:xfrm>
            <a:off x="18534606" y="11926198"/>
            <a:ext cx="7955399" cy="4937699"/>
          </a:xfrm>
          <a:prstGeom prst="rect">
            <a:avLst/>
          </a:prstGeom>
        </p:spPr>
      </p:pic>
      <p:pic>
        <p:nvPicPr>
          <p:cNvPr id="431" name="Google Shape;431;p44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11747" t="4712" r="25093" b="44172"/>
          <a:stretch/>
        </p:blipFill>
        <p:spPr>
          <a:xfrm>
            <a:off x="18534610" y="4849814"/>
            <a:ext cx="7955400" cy="4937700"/>
          </a:xfrm>
          <a:prstGeom prst="rect">
            <a:avLst/>
          </a:prstGeom>
        </p:spPr>
      </p:pic>
      <p:pic>
        <p:nvPicPr>
          <p:cNvPr id="432" name="Google Shape;432;p44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11" t="12866" r="42603" b="24975"/>
          <a:stretch/>
        </p:blipFill>
        <p:spPr>
          <a:xfrm>
            <a:off x="10086108" y="4849814"/>
            <a:ext cx="7955401" cy="4937701"/>
          </a:xfrm>
          <a:prstGeom prst="rect">
            <a:avLst/>
          </a:prstGeom>
        </p:spPr>
      </p:pic>
      <p:pic>
        <p:nvPicPr>
          <p:cNvPr id="433" name="Google Shape;433;p44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t="700" b="690"/>
          <a:stretch/>
        </p:blipFill>
        <p:spPr>
          <a:xfrm>
            <a:off x="1637606" y="4849814"/>
            <a:ext cx="7955400" cy="4937700"/>
          </a:xfrm>
          <a:prstGeom prst="rect">
            <a:avLst/>
          </a:prstGeom>
        </p:spPr>
      </p:pic>
      <p:pic>
        <p:nvPicPr>
          <p:cNvPr id="434" name="Google Shape;434;p44"/>
          <p:cNvPicPr preferRelativeResize="0">
            <a:picLocks noGrp="1"/>
          </p:cNvPicPr>
          <p:nvPr>
            <p:ph type="pic" idx="8"/>
          </p:nvPr>
        </p:nvPicPr>
        <p:blipFill rotWithShape="1">
          <a:blip r:embed="rId9">
            <a:alphaModFix/>
          </a:blip>
          <a:srcRect l="927" r="2491" b="32253"/>
          <a:stretch/>
        </p:blipFill>
        <p:spPr>
          <a:xfrm>
            <a:off x="26983113" y="4849814"/>
            <a:ext cx="7955400" cy="4937700"/>
          </a:xfrm>
          <a:prstGeom prst="rect">
            <a:avLst/>
          </a:prstGeom>
        </p:spPr>
      </p:pic>
      <p:pic>
        <p:nvPicPr>
          <p:cNvPr id="435" name="Google Shape;435;p44"/>
          <p:cNvPicPr preferRelativeResize="0">
            <a:picLocks noGrp="1"/>
          </p:cNvPicPr>
          <p:nvPr>
            <p:ph type="pic" idx="9"/>
          </p:nvPr>
        </p:nvPicPr>
        <p:blipFill rotWithShape="1">
          <a:blip r:embed="rId10">
            <a:alphaModFix/>
          </a:blip>
          <a:srcRect l="341" t="5711" r="14246" b="4907"/>
          <a:stretch/>
        </p:blipFill>
        <p:spPr>
          <a:xfrm>
            <a:off x="26968061" y="11926198"/>
            <a:ext cx="7955401" cy="4937700"/>
          </a:xfrm>
          <a:prstGeom prst="rect">
            <a:avLst/>
          </a:prstGeom>
        </p:spPr>
      </p:pic>
      <p:sp>
        <p:nvSpPr>
          <p:cNvPr id="436" name="Google Shape;436;p44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437" name="Google Shape;437;p44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Encoder Tasks</a:t>
            </a: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Seq2Seq</a:t>
            </a:r>
            <a:endParaRPr/>
          </a:p>
        </p:txBody>
      </p:sp>
      <p:sp>
        <p:nvSpPr>
          <p:cNvPr id="439" name="Google Shape;439;p44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Text Generation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Multimodality</a:t>
            </a:r>
            <a:endParaRPr/>
          </a:p>
        </p:txBody>
      </p:sp>
      <p:sp>
        <p:nvSpPr>
          <p:cNvPr id="441" name="Google Shape;441;p44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Stateful LLMs</a:t>
            </a:r>
            <a:endParaRPr/>
          </a:p>
        </p:txBody>
      </p:sp>
      <p:sp>
        <p:nvSpPr>
          <p:cNvPr id="442" name="Google Shape;442;p44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Agent Assessment</a:t>
            </a:r>
            <a:endParaRPr/>
          </a:p>
        </p:txBody>
      </p:sp>
      <p:sp>
        <p:nvSpPr>
          <p:cNvPr id="443" name="Google Shape;443;p44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What’s The Plan?</a:t>
            </a:r>
            <a:endParaRPr b="1"/>
          </a:p>
        </p:txBody>
      </p:sp>
      <p:cxnSp>
        <p:nvCxnSpPr>
          <p:cNvPr id="444" name="Google Shape;444;p44"/>
          <p:cNvCxnSpPr/>
          <p:nvPr/>
        </p:nvCxnSpPr>
        <p:spPr>
          <a:xfrm>
            <a:off x="18283200" y="4443275"/>
            <a:ext cx="1200" cy="6539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44"/>
          <p:cNvCxnSpPr/>
          <p:nvPr/>
        </p:nvCxnSpPr>
        <p:spPr>
          <a:xfrm>
            <a:off x="18280325" y="11419800"/>
            <a:ext cx="1200" cy="6539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4"/>
          <p:cNvCxnSpPr/>
          <p:nvPr/>
        </p:nvCxnSpPr>
        <p:spPr>
          <a:xfrm>
            <a:off x="26735950" y="4443275"/>
            <a:ext cx="1200" cy="6539700"/>
          </a:xfrm>
          <a:prstGeom prst="straightConnector1">
            <a:avLst/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Natural Encoder Tasks</a:t>
            </a:r>
            <a:endParaRPr sz="8400"/>
          </a:p>
        </p:txBody>
      </p:sp>
      <p:sp>
        <p:nvSpPr>
          <p:cNvPr id="1002" name="Google Shape;1002;p107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From n-sequence Encodings</a:t>
            </a:r>
            <a:endParaRPr sz="5400" b="1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003" name="Google Shape;100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600" y="5437475"/>
            <a:ext cx="31189801" cy="1276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7"/>
          <p:cNvSpPr/>
          <p:nvPr/>
        </p:nvSpPr>
        <p:spPr>
          <a:xfrm>
            <a:off x="2871600" y="5437475"/>
            <a:ext cx="8699400" cy="4600500"/>
          </a:xfrm>
          <a:prstGeom prst="rect">
            <a:avLst/>
          </a:prstGeom>
          <a:solidFill>
            <a:schemeClr val="dk1"/>
          </a:solidFill>
          <a:ln w="152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feature extraction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token classification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mask filling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text classification</a:t>
            </a:r>
            <a:endParaRPr sz="6400"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108"/>
          <p:cNvPicPr preferRelativeResize="0"/>
          <p:nvPr/>
        </p:nvPicPr>
        <p:blipFill rotWithShape="1">
          <a:blip r:embed="rId3">
            <a:alphaModFix/>
          </a:blip>
          <a:srcRect l="35077"/>
          <a:stretch/>
        </p:blipFill>
        <p:spPr>
          <a:xfrm>
            <a:off x="13937224" y="5434350"/>
            <a:ext cx="20481172" cy="1386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0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Natural Encoder Tasks</a:t>
            </a:r>
            <a:endParaRPr sz="8400"/>
          </a:p>
        </p:txBody>
      </p:sp>
      <p:sp>
        <p:nvSpPr>
          <p:cNvPr id="1011" name="Google Shape;1011;p108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From n-sequence Encodings</a:t>
            </a:r>
            <a:endParaRPr sz="5400" b="1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sp>
        <p:nvSpPr>
          <p:cNvPr id="1012" name="Google Shape;1012;p108"/>
          <p:cNvSpPr/>
          <p:nvPr/>
        </p:nvSpPr>
        <p:spPr>
          <a:xfrm>
            <a:off x="2871600" y="5437475"/>
            <a:ext cx="8699400" cy="4600500"/>
          </a:xfrm>
          <a:prstGeom prst="rect">
            <a:avLst/>
          </a:prstGeom>
          <a:solidFill>
            <a:schemeClr val="dk1"/>
          </a:solidFill>
          <a:ln w="152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feature extraction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token classification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mask filling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text classification</a:t>
            </a:r>
            <a:endParaRPr sz="6400"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Natural Encoder Tasks</a:t>
            </a:r>
            <a:endParaRPr sz="8400"/>
          </a:p>
        </p:txBody>
      </p:sp>
      <p:sp>
        <p:nvSpPr>
          <p:cNvPr id="1018" name="Google Shape;1018;p109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From n-sequence Encodings</a:t>
            </a:r>
            <a:endParaRPr sz="5400" b="1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019" name="Google Shape;1019;p109"/>
          <p:cNvPicPr preferRelativeResize="0"/>
          <p:nvPr/>
        </p:nvPicPr>
        <p:blipFill rotWithShape="1">
          <a:blip r:embed="rId3">
            <a:alphaModFix/>
          </a:blip>
          <a:srcRect l="36860"/>
          <a:stretch/>
        </p:blipFill>
        <p:spPr>
          <a:xfrm>
            <a:off x="14310550" y="5434350"/>
            <a:ext cx="19593549" cy="132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09"/>
          <p:cNvSpPr/>
          <p:nvPr/>
        </p:nvSpPr>
        <p:spPr>
          <a:xfrm>
            <a:off x="2871600" y="5437475"/>
            <a:ext cx="8699400" cy="4600500"/>
          </a:xfrm>
          <a:prstGeom prst="rect">
            <a:avLst/>
          </a:prstGeom>
          <a:solidFill>
            <a:schemeClr val="dk1"/>
          </a:solidFill>
          <a:ln w="152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feature extraction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token classification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mask filling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text classification</a:t>
            </a:r>
            <a:endParaRPr sz="6400"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10"/>
          <p:cNvPicPr preferRelativeResize="0"/>
          <p:nvPr/>
        </p:nvPicPr>
        <p:blipFill rotWithShape="1">
          <a:blip r:embed="rId3">
            <a:alphaModFix/>
          </a:blip>
          <a:srcRect l="35107"/>
          <a:stretch/>
        </p:blipFill>
        <p:spPr>
          <a:xfrm>
            <a:off x="14020174" y="5358500"/>
            <a:ext cx="20605573" cy="119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Natural Encoder Tasks</a:t>
            </a:r>
            <a:endParaRPr sz="8400"/>
          </a:p>
        </p:txBody>
      </p:sp>
      <p:sp>
        <p:nvSpPr>
          <p:cNvPr id="1027" name="Google Shape;1027;p110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From n-sequence Encodings</a:t>
            </a:r>
            <a:endParaRPr sz="5400" b="1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sp>
        <p:nvSpPr>
          <p:cNvPr id="1028" name="Google Shape;1028;p110"/>
          <p:cNvSpPr/>
          <p:nvPr/>
        </p:nvSpPr>
        <p:spPr>
          <a:xfrm>
            <a:off x="2871600" y="5437475"/>
            <a:ext cx="8699400" cy="4600500"/>
          </a:xfrm>
          <a:prstGeom prst="rect">
            <a:avLst/>
          </a:prstGeom>
          <a:solidFill>
            <a:schemeClr val="dk1"/>
          </a:solidFill>
          <a:ln w="152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feature extraction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token classification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mask filling</a:t>
            </a:r>
            <a:endParaRPr sz="6400" b="1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b="1">
                <a:solidFill>
                  <a:schemeClr val="accent4"/>
                </a:solidFill>
              </a:rPr>
              <a:t>text classification</a:t>
            </a:r>
            <a:endParaRPr sz="6400"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1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Common Encoder Backbone</a:t>
            </a:r>
            <a:endParaRPr sz="8400"/>
          </a:p>
        </p:txBody>
      </p:sp>
      <p:sp>
        <p:nvSpPr>
          <p:cNvPr id="1034" name="Google Shape;1034;p111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From n-sequence Encodings</a:t>
            </a:r>
            <a:endParaRPr sz="5400" b="1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035" name="Google Shape;103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388" y="4865525"/>
            <a:ext cx="30985226" cy="1335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1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Common Encoder Backbone</a:t>
            </a:r>
            <a:endParaRPr sz="8400"/>
          </a:p>
        </p:txBody>
      </p:sp>
      <p:sp>
        <p:nvSpPr>
          <p:cNvPr id="1041" name="Google Shape;1041;p112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From n-sequence Encodings</a:t>
            </a:r>
            <a:endParaRPr sz="5400" b="1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042" name="Google Shape;104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388" y="4865525"/>
            <a:ext cx="30985226" cy="1335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0225" y="4865525"/>
            <a:ext cx="14410401" cy="125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1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 Model Options</a:t>
            </a:r>
            <a:endParaRPr sz="8400"/>
          </a:p>
        </p:txBody>
      </p:sp>
      <p:sp>
        <p:nvSpPr>
          <p:cNvPr id="1049" name="Google Shape;1049;p113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Common Derivatives/Flavors</a:t>
            </a:r>
            <a:endParaRPr sz="5400" b="1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050" name="Google Shape;105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875" y="4412101"/>
            <a:ext cx="28710252" cy="1319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875" y="4412095"/>
            <a:ext cx="28710272" cy="131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1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 Model Options</a:t>
            </a:r>
            <a:endParaRPr sz="8400"/>
          </a:p>
        </p:txBody>
      </p:sp>
      <p:sp>
        <p:nvSpPr>
          <p:cNvPr id="1057" name="Google Shape;1057;p114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Common Derivatives/Flavors</a:t>
            </a:r>
            <a:endParaRPr sz="5400" b="1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875" y="4412103"/>
            <a:ext cx="28710272" cy="131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1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 Model Options</a:t>
            </a:r>
            <a:endParaRPr sz="8400"/>
          </a:p>
        </p:txBody>
      </p:sp>
      <p:sp>
        <p:nvSpPr>
          <p:cNvPr id="1064" name="Google Shape;1064;p115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Common Derivatives/Flavors</a:t>
            </a:r>
            <a:endParaRPr sz="5400" b="1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16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BERT Benefits</a:t>
            </a:r>
            <a:endParaRPr sz="8400"/>
          </a:p>
        </p:txBody>
      </p:sp>
      <p:sp>
        <p:nvSpPr>
          <p:cNvPr id="1070" name="Google Shape;1070;p116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64133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Key Features: Simple and Small, But Powerful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Simple input-output schema; strong supervision.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Top-performing models usually &lt;1B parameters.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Transferable embeddings/attention interfaces.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Constant bidirectional enforcement </a:t>
            </a: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1"/>
                </a:solidFill>
              </a:rPr>
              <a:t>BEST WHEN </a:t>
            </a:r>
            <a:endParaRPr sz="5400" b="1">
              <a:solidFill>
                <a:schemeClr val="accent1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5400"/>
              <a:buChar char="-"/>
            </a:pPr>
            <a:r>
              <a:rPr lang="en-US" sz="5400">
                <a:solidFill>
                  <a:schemeClr val="accent1"/>
                </a:solidFill>
              </a:rPr>
              <a:t>When n-&gt;n, n-&gt;1, or subsetting is sufficient.</a:t>
            </a:r>
            <a:endParaRPr sz="5400">
              <a:solidFill>
                <a:srgbClr val="9E0000"/>
              </a:solidFill>
            </a:endParaRPr>
          </a:p>
        </p:txBody>
      </p:sp>
      <p:sp>
        <p:nvSpPr>
          <p:cNvPr id="1071" name="Google Shape;1071;p116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When BERT-Style Encoders Shine</a:t>
            </a:r>
            <a:endParaRPr sz="5400" b="1"/>
          </a:p>
        </p:txBody>
      </p:sp>
      <p:pic>
        <p:nvPicPr>
          <p:cNvPr id="1072" name="Google Shape;107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4884" y="539225"/>
            <a:ext cx="8709175" cy="19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" name="Google Shape;451;p45"/>
          <p:cNvGraphicFramePr/>
          <p:nvPr/>
        </p:nvGraphicFramePr>
        <p:xfrm>
          <a:off x="18651265" y="70347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{E140DE62-9094-44FD-8970-8892B9DCAA05}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>
                          <a:solidFill>
                            <a:schemeClr val="dk1"/>
                          </a:solidFill>
                        </a:rPr>
                        <a:t>From Deep Learning to Language Modeling</a:t>
                      </a:r>
                      <a:endParaRPr sz="4800">
                        <a:solidFill>
                          <a:schemeClr val="dk1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 b="1">
                          <a:solidFill>
                            <a:schemeClr val="lt1"/>
                          </a:solidFill>
                        </a:rPr>
                        <a:t>Pulling In Our First Model</a:t>
                      </a:r>
                      <a:endParaRPr sz="4800" b="1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>
                          <a:solidFill>
                            <a:schemeClr val="lt1"/>
                          </a:solidFill>
                        </a:rPr>
                        <a:t>Model Architecture Intuitions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>
                          <a:solidFill>
                            <a:schemeClr val="lt1"/>
                          </a:solidFill>
                        </a:rPr>
                        <a:t>Using Encoders For Encoding</a:t>
                      </a:r>
                      <a:endParaRPr sz="4800"/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2" name="Google Shape;452;p45"/>
          <p:cNvSpPr txBox="1"/>
          <p:nvPr/>
        </p:nvSpPr>
        <p:spPr>
          <a:xfrm>
            <a:off x="19006975" y="5114475"/>
            <a:ext cx="15184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Part 1: From DL To LLMs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Multiple-Query Pipelines</a:t>
            </a:r>
            <a:endParaRPr sz="8400"/>
          </a:p>
        </p:txBody>
      </p:sp>
      <p:sp>
        <p:nvSpPr>
          <p:cNvPr id="1078" name="Google Shape;1078;p117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Towards Zero-Shot Classification for Any Class</a:t>
            </a:r>
            <a:endParaRPr sz="5400" b="1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079" name="Google Shape;107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1750" y="10071100"/>
            <a:ext cx="21065602" cy="82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9800" y="5434350"/>
            <a:ext cx="18872398" cy="4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17"/>
          <p:cNvSpPr/>
          <p:nvPr/>
        </p:nvSpPr>
        <p:spPr>
          <a:xfrm>
            <a:off x="1152900" y="5623200"/>
            <a:ext cx="13037100" cy="463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00" tIns="91425" rIns="4570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&lt;s&gt;</a:t>
            </a:r>
            <a:r>
              <a:rPr lang="en-US" sz="4800" b="1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Dune is the best movie ever</a:t>
            </a:r>
            <a:r>
              <a:rPr lang="en-US" sz="4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&lt;/s&gt;</a:t>
            </a:r>
            <a:endParaRPr sz="48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This is about</a:t>
            </a:r>
            <a:r>
              <a:rPr lang="en-US" sz="4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4800" b="1">
                <a:solidFill>
                  <a:srgbClr val="20A603"/>
                </a:solidFill>
                <a:latin typeface="Roboto Mono"/>
                <a:ea typeface="Roboto Mono"/>
                <a:cs typeface="Roboto Mono"/>
                <a:sym typeface="Roboto Mono"/>
              </a:rPr>
              <a:t>Cinema</a:t>
            </a:r>
            <a:r>
              <a:rPr lang="en-US" sz="4800" b="1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4800">
                <a:solidFill>
                  <a:srgbClr val="20A603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lang="en-US" sz="4800" b="1">
                <a:solidFill>
                  <a:srgbClr val="20A603"/>
                </a:solidFill>
                <a:latin typeface="Roboto Mono"/>
                <a:ea typeface="Roboto Mono"/>
                <a:cs typeface="Roboto Mono"/>
                <a:sym typeface="Roboto Mono"/>
              </a:rPr>
              <a:t> 0.6</a:t>
            </a:r>
            <a:endParaRPr sz="4800" b="1">
              <a:solidFill>
                <a:srgbClr val="20A60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This is about</a:t>
            </a:r>
            <a:r>
              <a:rPr lang="en-US" sz="48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4800" b="1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Art     </a:t>
            </a:r>
            <a:r>
              <a:rPr lang="en-US" sz="48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lang="en-US" sz="4800" b="1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 0.3</a:t>
            </a:r>
            <a:endParaRPr sz="4800" b="1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This is about</a:t>
            </a:r>
            <a:r>
              <a:rPr lang="en-US" sz="48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4800" b="1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Music   </a:t>
            </a:r>
            <a:r>
              <a:rPr lang="en-US" sz="4800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lang="en-US" sz="4800" b="1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 0.1</a:t>
            </a:r>
            <a:endParaRPr sz="4800" b="1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9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9E0000"/>
                </a:solidFill>
                <a:latin typeface="Roboto Mono"/>
                <a:ea typeface="Roboto Mono"/>
                <a:cs typeface="Roboto Mono"/>
                <a:sym typeface="Roboto Mono"/>
              </a:rPr>
              <a:t>Contradiction</a:t>
            </a:r>
            <a:r>
              <a:rPr lang="en-US" sz="5400" b="1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5400" b="1">
                <a:solidFill>
                  <a:srgbClr val="20A603"/>
                </a:solidFill>
                <a:latin typeface="Roboto Mono"/>
                <a:ea typeface="Roboto Mono"/>
                <a:cs typeface="Roboto Mono"/>
                <a:sym typeface="Roboto Mono"/>
              </a:rPr>
              <a:t>Entailment </a:t>
            </a:r>
            <a:r>
              <a:rPr lang="en-US" sz="5400" b="1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Task</a:t>
            </a:r>
            <a:endParaRPr sz="5400" b="1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8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BERT Benefits</a:t>
            </a:r>
            <a:endParaRPr sz="8400"/>
          </a:p>
        </p:txBody>
      </p:sp>
      <p:sp>
        <p:nvSpPr>
          <p:cNvPr id="1087" name="Google Shape;1087;p118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71675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Key Features: Simple and Small, But Powerful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Simple input-output schema; strong supervision.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Top-performing models usually &lt;1B parameters.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Transferable embeddings/attention interfaces.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Constant bidirectional enforcement </a:t>
            </a: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1"/>
                </a:solidFill>
              </a:rPr>
              <a:t>BEST WHEN </a:t>
            </a:r>
            <a:endParaRPr sz="5400" b="1">
              <a:solidFill>
                <a:schemeClr val="accent1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Char char="-"/>
            </a:pPr>
            <a:r>
              <a:rPr lang="en-US" sz="5400">
                <a:solidFill>
                  <a:schemeClr val="accent1"/>
                </a:solidFill>
              </a:rPr>
              <a:t>n-&gt;n, n-&gt;1, n-&gt;(1,1, ...).</a:t>
            </a:r>
            <a:endParaRPr sz="5400">
              <a:solidFill>
                <a:schemeClr val="accent1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Char char="-"/>
            </a:pPr>
            <a:endParaRPr sz="5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9E0000"/>
                </a:solidFill>
              </a:rPr>
              <a:t>BUT NOT GOOD WHEN</a:t>
            </a:r>
            <a:endParaRPr sz="5400" b="1">
              <a:solidFill>
                <a:srgbClr val="9E00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9E0000"/>
              </a:buClr>
              <a:buSzPts val="5400"/>
              <a:buChar char="-"/>
            </a:pPr>
            <a:r>
              <a:rPr lang="en-US" sz="5400">
                <a:solidFill>
                  <a:srgbClr val="9E0000"/>
                </a:solidFill>
              </a:rPr>
              <a:t>Need to generate new tokens/sequences.</a:t>
            </a:r>
            <a:endParaRPr sz="5400">
              <a:solidFill>
                <a:srgbClr val="9E0000"/>
              </a:solidFill>
            </a:endParaRPr>
          </a:p>
        </p:txBody>
      </p:sp>
      <p:sp>
        <p:nvSpPr>
          <p:cNvPr id="1088" name="Google Shape;1088;p118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When BERT-Style Encoders Shine</a:t>
            </a:r>
            <a:endParaRPr sz="5400" b="1"/>
          </a:p>
        </p:txBody>
      </p:sp>
      <p:pic>
        <p:nvPicPr>
          <p:cNvPr id="1089" name="Google Shape;108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4884" y="539225"/>
            <a:ext cx="8709175" cy="19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1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Variable-Length Outputs</a:t>
            </a:r>
            <a:endParaRPr sz="8400"/>
          </a:p>
        </p:txBody>
      </p:sp>
      <p:sp>
        <p:nvSpPr>
          <p:cNvPr id="1095" name="Google Shape;1095;p119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Range Selection Sufficient, But Limited</a:t>
            </a:r>
            <a:endParaRPr sz="5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096" name="Google Shape;109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450" y="5197675"/>
            <a:ext cx="19399501" cy="129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1175" y="4908246"/>
            <a:ext cx="11300250" cy="1096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20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BERT Benefits</a:t>
            </a:r>
            <a:endParaRPr sz="8400"/>
          </a:p>
        </p:txBody>
      </p:sp>
      <p:sp>
        <p:nvSpPr>
          <p:cNvPr id="1103" name="Google Shape;1103;p120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71675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Key Features: Simple and Small, But Powerful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Simple input-output schema; strong supervision.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Top-performing models usually &lt;1B parameters.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Transferable embeddings/attention interfaces.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Constant bidirectional enforcement </a:t>
            </a: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1"/>
                </a:solidFill>
              </a:rPr>
              <a:t>BEST WHEN </a:t>
            </a:r>
            <a:endParaRPr sz="5400" b="1">
              <a:solidFill>
                <a:schemeClr val="accent1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Char char="-"/>
            </a:pPr>
            <a:r>
              <a:rPr lang="en-US" sz="5400">
                <a:solidFill>
                  <a:schemeClr val="accent1"/>
                </a:solidFill>
              </a:rPr>
              <a:t>n-&gt;n, n-&gt;1, n-&gt;(1,1, ...), or subsetting is sufficient.</a:t>
            </a:r>
            <a:endParaRPr sz="54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9E0000"/>
                </a:solidFill>
              </a:rPr>
              <a:t>BUT NOT GOOD WHEN</a:t>
            </a:r>
            <a:endParaRPr sz="5400" b="1">
              <a:solidFill>
                <a:srgbClr val="9E0000"/>
              </a:solidFill>
            </a:endParaRPr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9E0000"/>
              </a:buClr>
              <a:buSzPts val="5400"/>
              <a:buChar char="-"/>
            </a:pPr>
            <a:r>
              <a:rPr lang="en-US" sz="5400">
                <a:solidFill>
                  <a:srgbClr val="9E0000"/>
                </a:solidFill>
              </a:rPr>
              <a:t>Need to generate new tokens/sequences.</a:t>
            </a:r>
            <a:endParaRPr sz="5400">
              <a:solidFill>
                <a:srgbClr val="9E0000"/>
              </a:solidFill>
            </a:endParaRPr>
          </a:p>
        </p:txBody>
      </p:sp>
      <p:sp>
        <p:nvSpPr>
          <p:cNvPr id="1104" name="Google Shape;1104;p120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When BERT-Style Encoders Shine</a:t>
            </a:r>
            <a:endParaRPr sz="5400" b="1"/>
          </a:p>
        </p:txBody>
      </p:sp>
      <p:pic>
        <p:nvPicPr>
          <p:cNvPr id="1105" name="Google Shape;110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4884" y="539225"/>
            <a:ext cx="8709175" cy="19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0" name="Google Shape;1110;p121"/>
          <p:cNvGraphicFramePr/>
          <p:nvPr/>
        </p:nvGraphicFramePr>
        <p:xfrm>
          <a:off x="18651265" y="70347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{E140DE62-9094-44FD-8970-8892B9DCAA05}</a:tableStyleId>
              </a:tblPr>
              <a:tblGrid>
                <a:gridCol w="98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>
                          <a:solidFill>
                            <a:schemeClr val="dk1"/>
                          </a:solidFill>
                        </a:rPr>
                        <a:t>Encoder-Decoders for Seq2Seq</a:t>
                      </a:r>
                      <a:endParaRPr sz="4800">
                        <a:solidFill>
                          <a:schemeClr val="dk1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D8D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6A56F"/>
                        </a:buClr>
                        <a:buSzPts val="4800"/>
                        <a:buFont typeface="NVIDIA Sans Medium"/>
                        <a:buNone/>
                      </a:pPr>
                      <a:r>
                        <a:rPr lang="en-US" sz="4800" b="1">
                          <a:solidFill>
                            <a:srgbClr val="000000"/>
                          </a:solidFill>
                        </a:rPr>
                        <a:t>Cross-Attention for Multimodal Models</a:t>
                      </a:r>
                      <a:endParaRPr sz="4800" b="1">
                        <a:solidFill>
                          <a:srgbClr val="000000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AD8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5400"/>
                        <a:buFont typeface="NVIDIA Sans"/>
                        <a:buNone/>
                      </a:pPr>
                      <a:r>
                        <a:rPr lang="en-US" sz="4800" b="1" u="none" strike="noStrike" cap="none">
                          <a:solidFill>
                            <a:schemeClr val="dk2"/>
                          </a:solidFill>
                        </a:rPr>
                        <a:t>•</a:t>
                      </a:r>
                      <a:endParaRPr sz="4800" b="1"/>
                    </a:p>
                  </a:txBody>
                  <a:tcPr marL="91450" marR="914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 b="1">
                          <a:solidFill>
                            <a:srgbClr val="000000"/>
                          </a:solidFill>
                        </a:rPr>
                        <a:t>Large Decoder Models for Text Gen</a:t>
                      </a:r>
                      <a:endParaRPr sz="4800">
                        <a:solidFill>
                          <a:srgbClr val="000000"/>
                        </a:solidFill>
                      </a:endParaRPr>
                    </a:p>
                  </a:txBody>
                  <a:tcPr marL="0" marR="365750" marT="0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11" name="Google Shape;1111;p121"/>
          <p:cNvSpPr txBox="1"/>
          <p:nvPr/>
        </p:nvSpPr>
        <p:spPr>
          <a:xfrm>
            <a:off x="19006975" y="5114475"/>
            <a:ext cx="15184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ts val="9600"/>
              <a:buFont typeface="NVIDIA Sans"/>
              <a:buNone/>
            </a:pPr>
            <a:r>
              <a:rPr lang="en-US" sz="9600" b="1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Part 2: Decoding Models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2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Schedule</a:t>
            </a:r>
            <a:endParaRPr/>
          </a:p>
        </p:txBody>
      </p:sp>
      <p:sp>
        <p:nvSpPr>
          <p:cNvPr id="1118" name="Google Shape;1118;p122"/>
          <p:cNvSpPr txBox="1">
            <a:spLocks noGrp="1"/>
          </p:cNvSpPr>
          <p:nvPr>
            <p:ph type="body" idx="1"/>
          </p:nvPr>
        </p:nvSpPr>
        <p:spPr>
          <a:xfrm>
            <a:off x="10094409" y="99818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Transformer Intuitions</a:t>
            </a:r>
            <a:endParaRPr/>
          </a:p>
        </p:txBody>
      </p:sp>
      <p:pic>
        <p:nvPicPr>
          <p:cNvPr id="1119" name="Google Shape;1119;p1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57" t="43638" r="76806" b="16714"/>
          <a:stretch/>
        </p:blipFill>
        <p:spPr>
          <a:xfrm>
            <a:off x="1637603" y="11926198"/>
            <a:ext cx="7955398" cy="4937701"/>
          </a:xfrm>
          <a:prstGeom prst="rect">
            <a:avLst/>
          </a:prstGeom>
        </p:spPr>
      </p:pic>
      <p:pic>
        <p:nvPicPr>
          <p:cNvPr id="1120" name="Google Shape;1120;p12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6995" t="19471" r="572"/>
          <a:stretch/>
        </p:blipFill>
        <p:spPr>
          <a:xfrm>
            <a:off x="10086104" y="11926198"/>
            <a:ext cx="7955400" cy="4937701"/>
          </a:xfrm>
          <a:prstGeom prst="rect">
            <a:avLst/>
          </a:prstGeom>
        </p:spPr>
      </p:pic>
      <p:pic>
        <p:nvPicPr>
          <p:cNvPr id="1121" name="Google Shape;1121;p12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4172" t="1415" r="8909" b="6672"/>
          <a:stretch/>
        </p:blipFill>
        <p:spPr>
          <a:xfrm>
            <a:off x="18534606" y="11926198"/>
            <a:ext cx="7955399" cy="4937699"/>
          </a:xfrm>
          <a:prstGeom prst="rect">
            <a:avLst/>
          </a:prstGeom>
        </p:spPr>
      </p:pic>
      <p:pic>
        <p:nvPicPr>
          <p:cNvPr id="1122" name="Google Shape;1122;p122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11747" t="4712" r="25093" b="44172"/>
          <a:stretch/>
        </p:blipFill>
        <p:spPr>
          <a:xfrm>
            <a:off x="18534610" y="4849814"/>
            <a:ext cx="7955400" cy="4937700"/>
          </a:xfrm>
          <a:prstGeom prst="rect">
            <a:avLst/>
          </a:prstGeom>
        </p:spPr>
      </p:pic>
      <p:pic>
        <p:nvPicPr>
          <p:cNvPr id="1123" name="Google Shape;1123;p122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11" t="12866" r="42603" b="24975"/>
          <a:stretch/>
        </p:blipFill>
        <p:spPr>
          <a:xfrm>
            <a:off x="10086108" y="4849814"/>
            <a:ext cx="7955401" cy="4937701"/>
          </a:xfrm>
          <a:prstGeom prst="rect">
            <a:avLst/>
          </a:prstGeom>
        </p:spPr>
      </p:pic>
      <p:pic>
        <p:nvPicPr>
          <p:cNvPr id="1124" name="Google Shape;1124;p122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t="700" b="690"/>
          <a:stretch/>
        </p:blipFill>
        <p:spPr>
          <a:xfrm>
            <a:off x="1637606" y="4849814"/>
            <a:ext cx="7955400" cy="4937700"/>
          </a:xfrm>
          <a:prstGeom prst="rect">
            <a:avLst/>
          </a:prstGeom>
        </p:spPr>
      </p:pic>
      <p:pic>
        <p:nvPicPr>
          <p:cNvPr id="1125" name="Google Shape;1125;p122"/>
          <p:cNvPicPr preferRelativeResize="0">
            <a:picLocks noGrp="1"/>
          </p:cNvPicPr>
          <p:nvPr>
            <p:ph type="pic" idx="8"/>
          </p:nvPr>
        </p:nvPicPr>
        <p:blipFill rotWithShape="1">
          <a:blip r:embed="rId9">
            <a:alphaModFix/>
          </a:blip>
          <a:srcRect l="927" r="2491" b="32253"/>
          <a:stretch/>
        </p:blipFill>
        <p:spPr>
          <a:xfrm>
            <a:off x="26983113" y="4849814"/>
            <a:ext cx="7955400" cy="4937700"/>
          </a:xfrm>
          <a:prstGeom prst="rect">
            <a:avLst/>
          </a:prstGeom>
        </p:spPr>
      </p:pic>
      <p:pic>
        <p:nvPicPr>
          <p:cNvPr id="1126" name="Google Shape;1126;p122"/>
          <p:cNvPicPr preferRelativeResize="0">
            <a:picLocks noGrp="1"/>
          </p:cNvPicPr>
          <p:nvPr>
            <p:ph type="pic" idx="9"/>
          </p:nvPr>
        </p:nvPicPr>
        <p:blipFill rotWithShape="1">
          <a:blip r:embed="rId10">
            <a:alphaModFix/>
          </a:blip>
          <a:srcRect l="341" t="5711" r="14246" b="4907"/>
          <a:stretch/>
        </p:blipFill>
        <p:spPr>
          <a:xfrm>
            <a:off x="26968061" y="11926198"/>
            <a:ext cx="7955401" cy="4937700"/>
          </a:xfrm>
          <a:prstGeom prst="rect">
            <a:avLst/>
          </a:prstGeom>
        </p:spPr>
      </p:pic>
      <p:sp>
        <p:nvSpPr>
          <p:cNvPr id="1127" name="Google Shape;1127;p122"/>
          <p:cNvSpPr txBox="1">
            <a:spLocks noGrp="1"/>
          </p:cNvSpPr>
          <p:nvPr>
            <p:ph type="body" idx="13"/>
          </p:nvPr>
        </p:nvSpPr>
        <p:spPr>
          <a:xfrm>
            <a:off x="1637603" y="99818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1128" name="Google Shape;1128;p122"/>
          <p:cNvSpPr txBox="1">
            <a:spLocks noGrp="1"/>
          </p:cNvSpPr>
          <p:nvPr>
            <p:ph type="body" idx="16"/>
          </p:nvPr>
        </p:nvSpPr>
        <p:spPr>
          <a:xfrm>
            <a:off x="18534605" y="9981886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Encoder Tasks</a:t>
            </a:r>
            <a:endParaRPr/>
          </a:p>
        </p:txBody>
      </p:sp>
      <p:sp>
        <p:nvSpPr>
          <p:cNvPr id="1129" name="Google Shape;1129;p122"/>
          <p:cNvSpPr txBox="1">
            <a:spLocks noGrp="1"/>
          </p:cNvSpPr>
          <p:nvPr>
            <p:ph type="body" idx="18"/>
          </p:nvPr>
        </p:nvSpPr>
        <p:spPr>
          <a:xfrm>
            <a:off x="26983113" y="9981886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Seq2Seq</a:t>
            </a:r>
            <a:endParaRPr/>
          </a:p>
        </p:txBody>
      </p:sp>
      <p:sp>
        <p:nvSpPr>
          <p:cNvPr id="1130" name="Google Shape;1130;p122"/>
          <p:cNvSpPr txBox="1">
            <a:spLocks noGrp="1"/>
          </p:cNvSpPr>
          <p:nvPr>
            <p:ph type="body" idx="20"/>
          </p:nvPr>
        </p:nvSpPr>
        <p:spPr>
          <a:xfrm>
            <a:off x="10087333" y="170591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Text Generation</a:t>
            </a:r>
            <a:endParaRPr/>
          </a:p>
        </p:txBody>
      </p:sp>
      <p:sp>
        <p:nvSpPr>
          <p:cNvPr id="1131" name="Google Shape;1131;p122"/>
          <p:cNvSpPr txBox="1">
            <a:spLocks noGrp="1"/>
          </p:cNvSpPr>
          <p:nvPr>
            <p:ph type="body" idx="21"/>
          </p:nvPr>
        </p:nvSpPr>
        <p:spPr>
          <a:xfrm>
            <a:off x="1630527" y="170591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Multimodality</a:t>
            </a:r>
            <a:endParaRPr/>
          </a:p>
        </p:txBody>
      </p:sp>
      <p:sp>
        <p:nvSpPr>
          <p:cNvPr id="1132" name="Google Shape;1132;p122"/>
          <p:cNvSpPr txBox="1">
            <a:spLocks noGrp="1"/>
          </p:cNvSpPr>
          <p:nvPr>
            <p:ph type="body" idx="24"/>
          </p:nvPr>
        </p:nvSpPr>
        <p:spPr>
          <a:xfrm>
            <a:off x="18527529" y="17059122"/>
            <a:ext cx="79470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Stateful LLMs</a:t>
            </a:r>
            <a:endParaRPr/>
          </a:p>
        </p:txBody>
      </p:sp>
      <p:sp>
        <p:nvSpPr>
          <p:cNvPr id="1133" name="Google Shape;1133;p122"/>
          <p:cNvSpPr txBox="1">
            <a:spLocks noGrp="1"/>
          </p:cNvSpPr>
          <p:nvPr>
            <p:ph type="body" idx="26"/>
          </p:nvPr>
        </p:nvSpPr>
        <p:spPr>
          <a:xfrm>
            <a:off x="26976037" y="17059122"/>
            <a:ext cx="7947300" cy="750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Agent Assessment</a:t>
            </a:r>
            <a:endParaRPr/>
          </a:p>
        </p:txBody>
      </p:sp>
      <p:sp>
        <p:nvSpPr>
          <p:cNvPr id="1134" name="Google Shape;1134;p122"/>
          <p:cNvSpPr txBox="1">
            <a:spLocks noGrp="1"/>
          </p:cNvSpPr>
          <p:nvPr>
            <p:ph type="body" idx="28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What’s The Plan?</a:t>
            </a:r>
            <a:endParaRPr b="1"/>
          </a:p>
        </p:txBody>
      </p:sp>
      <p:cxnSp>
        <p:nvCxnSpPr>
          <p:cNvPr id="1135" name="Google Shape;1135;p122"/>
          <p:cNvCxnSpPr/>
          <p:nvPr/>
        </p:nvCxnSpPr>
        <p:spPr>
          <a:xfrm>
            <a:off x="18283200" y="4443275"/>
            <a:ext cx="1200" cy="6539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6" name="Google Shape;1136;p122"/>
          <p:cNvCxnSpPr/>
          <p:nvPr/>
        </p:nvCxnSpPr>
        <p:spPr>
          <a:xfrm>
            <a:off x="18280325" y="11419800"/>
            <a:ext cx="1200" cy="6539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7" name="Google Shape;1137;p122"/>
          <p:cNvCxnSpPr/>
          <p:nvPr/>
        </p:nvCxnSpPr>
        <p:spPr>
          <a:xfrm>
            <a:off x="26735950" y="4443275"/>
            <a:ext cx="1200" cy="6539700"/>
          </a:xfrm>
          <a:prstGeom prst="straightConnector1">
            <a:avLst/>
          </a:prstGeom>
          <a:noFill/>
          <a:ln w="2286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HF Pipeline Options</a:t>
            </a:r>
            <a:endParaRPr sz="8400"/>
          </a:p>
        </p:txBody>
      </p:sp>
      <p:sp>
        <p:nvSpPr>
          <p:cNvPr id="1143" name="Google Shape;1143;p123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Automatic End-to-End Pipelines</a:t>
            </a:r>
            <a:endParaRPr sz="5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144" name="Google Shape;114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13" y="4412074"/>
            <a:ext cx="31413576" cy="1348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23"/>
          <p:cNvSpPr/>
          <p:nvPr/>
        </p:nvSpPr>
        <p:spPr>
          <a:xfrm>
            <a:off x="2348475" y="8295750"/>
            <a:ext cx="14950800" cy="4670400"/>
          </a:xfrm>
          <a:prstGeom prst="rect">
            <a:avLst/>
          </a:prstGeom>
          <a:noFill/>
          <a:ln w="152400" cap="flat" cmpd="sng">
            <a:solidFill>
              <a:srgbClr val="FAC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24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Variable-Length Outputs</a:t>
            </a:r>
            <a:endParaRPr sz="8400"/>
          </a:p>
        </p:txBody>
      </p:sp>
      <p:sp>
        <p:nvSpPr>
          <p:cNvPr id="1151" name="Google Shape;1151;p124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Range Selection Sufficient, But Limited</a:t>
            </a:r>
            <a:endParaRPr sz="5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152" name="Google Shape;115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450" y="5197675"/>
            <a:ext cx="19399501" cy="129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1175" y="4908246"/>
            <a:ext cx="11300250" cy="1096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125"/>
          <p:cNvPicPr preferRelativeResize="0"/>
          <p:nvPr/>
        </p:nvPicPr>
        <p:blipFill rotWithShape="1">
          <a:blip r:embed="rId3">
            <a:alphaModFix/>
          </a:blip>
          <a:srcRect r="41082"/>
          <a:stretch/>
        </p:blipFill>
        <p:spPr>
          <a:xfrm>
            <a:off x="2878450" y="5197675"/>
            <a:ext cx="16736323" cy="123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25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Translation Tasks</a:t>
            </a:r>
            <a:endParaRPr sz="8400"/>
          </a:p>
        </p:txBody>
      </p:sp>
      <p:sp>
        <p:nvSpPr>
          <p:cNvPr id="1160" name="Google Shape;1160;p125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Encoder-Only Insufficient for General m-&gt;n</a:t>
            </a:r>
            <a:endParaRPr sz="5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161" name="Google Shape;116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9350" y="5197675"/>
            <a:ext cx="12572050" cy="1310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2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From Encoding to Decoding</a:t>
            </a:r>
            <a:endParaRPr sz="8400"/>
          </a:p>
        </p:txBody>
      </p:sp>
      <p:sp>
        <p:nvSpPr>
          <p:cNvPr id="1167" name="Google Shape;1167;p126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Predict ?-&gt;1 To Forecast n Predictions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168" name="Google Shape;116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975" y="4194755"/>
            <a:ext cx="28002028" cy="145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26"/>
          <p:cNvSpPr/>
          <p:nvPr/>
        </p:nvSpPr>
        <p:spPr>
          <a:xfrm>
            <a:off x="18580700" y="3839838"/>
            <a:ext cx="16493100" cy="152304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26"/>
          <p:cNvSpPr/>
          <p:nvPr/>
        </p:nvSpPr>
        <p:spPr>
          <a:xfrm>
            <a:off x="18297675" y="3839838"/>
            <a:ext cx="16493100" cy="152304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/>
              <a:t>Deep Learning</a:t>
            </a:r>
            <a:endParaRPr sz="8400"/>
          </a:p>
        </p:txBody>
      </p:sp>
      <p:sp>
        <p:nvSpPr>
          <p:cNvPr id="459" name="Google Shape;459;p46"/>
          <p:cNvSpPr txBox="1">
            <a:spLocks noGrp="1"/>
          </p:cNvSpPr>
          <p:nvPr>
            <p:ph type="body" idx="1"/>
          </p:nvPr>
        </p:nvSpPr>
        <p:spPr>
          <a:xfrm>
            <a:off x="2514600" y="2487168"/>
            <a:ext cx="315468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(Machine Learning with Deep Models)</a:t>
            </a:r>
            <a:endParaRPr sz="5400"/>
          </a:p>
        </p:txBody>
      </p:sp>
      <p:pic>
        <p:nvPicPr>
          <p:cNvPr id="460" name="Google Shape;4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300" y="4520600"/>
            <a:ext cx="29026627" cy="136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/>
        </p:nvSpPr>
        <p:spPr>
          <a:xfrm>
            <a:off x="266700" y="19850100"/>
            <a:ext cx="735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https://www.nvidia.com/en-us/deep-learning-ai/software/rapids/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27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From Encoding to Decoding</a:t>
            </a:r>
            <a:endParaRPr sz="8400"/>
          </a:p>
        </p:txBody>
      </p:sp>
      <p:sp>
        <p:nvSpPr>
          <p:cNvPr id="1176" name="Google Shape;1176;p127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Predict ?-&gt;1 To Forecast n Predictions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177" name="Google Shape;117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975" y="4194755"/>
            <a:ext cx="28002028" cy="145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27"/>
          <p:cNvSpPr/>
          <p:nvPr/>
        </p:nvSpPr>
        <p:spPr>
          <a:xfrm>
            <a:off x="1816700" y="3839825"/>
            <a:ext cx="16493100" cy="152304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28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From Encoding to Decoding</a:t>
            </a:r>
            <a:endParaRPr sz="8400"/>
          </a:p>
        </p:txBody>
      </p:sp>
      <p:sp>
        <p:nvSpPr>
          <p:cNvPr id="1184" name="Google Shape;1184;p128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Predict ?-&gt;1 To Forecast n Predictions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185" name="Google Shape;118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988" y="4125050"/>
            <a:ext cx="27350026" cy="149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29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Decoder Training Parallelization</a:t>
            </a:r>
            <a:endParaRPr sz="8400"/>
          </a:p>
        </p:txBody>
      </p:sp>
      <p:sp>
        <p:nvSpPr>
          <p:cNvPr id="1191" name="Google Shape;1191;p129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Why Unidirectional Reasoning Is Standard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192" name="Google Shape;119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075" y="4214150"/>
            <a:ext cx="30175852" cy="1448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29"/>
          <p:cNvSpPr txBox="1"/>
          <p:nvPr/>
        </p:nvSpPr>
        <p:spPr>
          <a:xfrm>
            <a:off x="29104175" y="19649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https://arxiv.org/abs/1910.10683v4</a:t>
            </a:r>
            <a:endParaRPr/>
          </a:p>
        </p:txBody>
      </p:sp>
      <p:sp>
        <p:nvSpPr>
          <p:cNvPr id="1194" name="Google Shape;1194;p129"/>
          <p:cNvSpPr/>
          <p:nvPr/>
        </p:nvSpPr>
        <p:spPr>
          <a:xfrm>
            <a:off x="14053450" y="9710050"/>
            <a:ext cx="20737200" cy="93603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129"/>
          <p:cNvSpPr/>
          <p:nvPr/>
        </p:nvSpPr>
        <p:spPr>
          <a:xfrm>
            <a:off x="14053450" y="9710050"/>
            <a:ext cx="20737200" cy="93603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29"/>
          <p:cNvSpPr/>
          <p:nvPr/>
        </p:nvSpPr>
        <p:spPr>
          <a:xfrm>
            <a:off x="16992600" y="5606850"/>
            <a:ext cx="17514900" cy="41031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129"/>
          <p:cNvSpPr/>
          <p:nvPr/>
        </p:nvSpPr>
        <p:spPr>
          <a:xfrm>
            <a:off x="16992600" y="5606850"/>
            <a:ext cx="17514900" cy="41031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30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Decoder Training Parallelization</a:t>
            </a:r>
            <a:endParaRPr sz="8400"/>
          </a:p>
        </p:txBody>
      </p:sp>
      <p:sp>
        <p:nvSpPr>
          <p:cNvPr id="1203" name="Google Shape;1203;p130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Why Unidirectional Reasoning Is Standard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204" name="Google Shape;120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075" y="4214150"/>
            <a:ext cx="30175852" cy="1448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30"/>
          <p:cNvSpPr txBox="1"/>
          <p:nvPr/>
        </p:nvSpPr>
        <p:spPr>
          <a:xfrm>
            <a:off x="29104175" y="19649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https://arxiv.org/abs/1910.10683v4</a:t>
            </a:r>
            <a:endParaRPr/>
          </a:p>
        </p:txBody>
      </p:sp>
      <p:sp>
        <p:nvSpPr>
          <p:cNvPr id="1206" name="Google Shape;1206;p130"/>
          <p:cNvSpPr/>
          <p:nvPr/>
        </p:nvSpPr>
        <p:spPr>
          <a:xfrm>
            <a:off x="14053500" y="3895825"/>
            <a:ext cx="10776900" cy="64131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30"/>
          <p:cNvSpPr/>
          <p:nvPr/>
        </p:nvSpPr>
        <p:spPr>
          <a:xfrm>
            <a:off x="2514600" y="3895825"/>
            <a:ext cx="11538900" cy="157539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130"/>
          <p:cNvSpPr/>
          <p:nvPr/>
        </p:nvSpPr>
        <p:spPr>
          <a:xfrm>
            <a:off x="19605175" y="12485925"/>
            <a:ext cx="5715000" cy="74820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31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Context Limits</a:t>
            </a:r>
            <a:endParaRPr sz="8400"/>
          </a:p>
        </p:txBody>
      </p:sp>
      <p:sp>
        <p:nvSpPr>
          <p:cNvPr id="1214" name="Google Shape;1214;p131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Why Autoregressing Indefinitely Is Not Great</a:t>
            </a:r>
            <a:endParaRPr/>
          </a:p>
        </p:txBody>
      </p:sp>
      <p:pic>
        <p:nvPicPr>
          <p:cNvPr id="1215" name="Google Shape;1215;p131"/>
          <p:cNvPicPr preferRelativeResize="0"/>
          <p:nvPr/>
        </p:nvPicPr>
        <p:blipFill rotWithShape="1">
          <a:blip r:embed="rId3">
            <a:alphaModFix/>
          </a:blip>
          <a:srcRect b="8096"/>
          <a:stretch/>
        </p:blipFill>
        <p:spPr>
          <a:xfrm>
            <a:off x="4298325" y="6694475"/>
            <a:ext cx="27979351" cy="117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31"/>
          <p:cNvSpPr/>
          <p:nvPr/>
        </p:nvSpPr>
        <p:spPr>
          <a:xfrm>
            <a:off x="2514600" y="7838800"/>
            <a:ext cx="9336600" cy="1408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1"/>
                </a:solidFill>
              </a:rPr>
              <a:t>Like Training</a:t>
            </a:r>
            <a:endParaRPr sz="5800">
              <a:solidFill>
                <a:schemeClr val="accent1"/>
              </a:solidFill>
            </a:endParaRPr>
          </a:p>
        </p:txBody>
      </p:sp>
      <p:sp>
        <p:nvSpPr>
          <p:cNvPr id="1217" name="Google Shape;1217;p131"/>
          <p:cNvSpPr/>
          <p:nvPr/>
        </p:nvSpPr>
        <p:spPr>
          <a:xfrm>
            <a:off x="26387700" y="7838800"/>
            <a:ext cx="7673700" cy="1408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rgbClr val="9E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CC0000"/>
                </a:solidFill>
              </a:rPr>
              <a:t>Out Of Distribution</a:t>
            </a:r>
            <a:endParaRPr sz="5800">
              <a:solidFill>
                <a:srgbClr val="CC0000"/>
              </a:solidFill>
            </a:endParaRPr>
          </a:p>
        </p:txBody>
      </p:sp>
      <p:sp>
        <p:nvSpPr>
          <p:cNvPr id="1218" name="Google Shape;1218;p131"/>
          <p:cNvSpPr/>
          <p:nvPr/>
        </p:nvSpPr>
        <p:spPr>
          <a:xfrm>
            <a:off x="17179950" y="15552700"/>
            <a:ext cx="5210700" cy="2514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Slower Training For Longer Sequences</a:t>
            </a:r>
            <a:endParaRPr sz="4800" b="1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1219" name="Google Shape;1219;p131"/>
          <p:cNvPicPr preferRelativeResize="0"/>
          <p:nvPr/>
        </p:nvPicPr>
        <p:blipFill rotWithShape="1">
          <a:blip r:embed="rId3">
            <a:alphaModFix/>
          </a:blip>
          <a:srcRect l="64396" t="91351" r="30169"/>
          <a:stretch/>
        </p:blipFill>
        <p:spPr>
          <a:xfrm>
            <a:off x="11941901" y="18178375"/>
            <a:ext cx="1520348" cy="11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32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Encoders vs Decoders</a:t>
            </a:r>
            <a:endParaRPr sz="8400"/>
          </a:p>
        </p:txBody>
      </p:sp>
      <p:sp>
        <p:nvSpPr>
          <p:cNvPr id="1225" name="Google Shape;1225;p132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Both Options Have Pros and Cons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226" name="Google Shape;122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863" y="4349278"/>
            <a:ext cx="24944276" cy="1481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33"/>
          <p:cNvSpPr txBox="1"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Encoders vs Decoders</a:t>
            </a:r>
            <a:endParaRPr sz="8400"/>
          </a:p>
        </p:txBody>
      </p:sp>
      <p:sp>
        <p:nvSpPr>
          <p:cNvPr id="1232" name="Google Shape;1232;p133"/>
          <p:cNvSpPr txBox="1">
            <a:spLocks noGrp="1"/>
          </p:cNvSpPr>
          <p:nvPr>
            <p:ph type="body" idx="1"/>
          </p:nvPr>
        </p:nvSpPr>
        <p:spPr>
          <a:xfrm>
            <a:off x="2514600" y="2487613"/>
            <a:ext cx="31546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400" b="1"/>
              <a:t>Both Options Have Pros and Cons</a:t>
            </a:r>
            <a:endParaRPr sz="540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</a:pPr>
            <a:endParaRPr/>
          </a:p>
        </p:txBody>
      </p:sp>
      <p:pic>
        <p:nvPicPr>
          <p:cNvPr id="1233" name="Google Shape;123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863" y="4349278"/>
            <a:ext cx="24944276" cy="1481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33"/>
          <p:cNvSpPr/>
          <p:nvPr/>
        </p:nvSpPr>
        <p:spPr>
          <a:xfrm>
            <a:off x="6303900" y="7177800"/>
            <a:ext cx="23968200" cy="62184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9E0000"/>
                </a:solidFill>
              </a:rPr>
              <a:t>Both Have Limitations</a:t>
            </a:r>
            <a:endParaRPr sz="8400">
              <a:solidFill>
                <a:srgbClr val="9E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400">
              <a:solidFill>
                <a:srgbClr val="9E0000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8400" b="1">
                <a:solidFill>
                  <a:schemeClr val="accent1"/>
                </a:solidFill>
              </a:rPr>
              <a:t>Why Not Combine Them?</a:t>
            </a:r>
            <a:endParaRPr sz="8400" b="1">
              <a:solidFill>
                <a:srgbClr val="9E00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34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Encoder-Decoder</a:t>
            </a:r>
            <a:endParaRPr sz="8400"/>
          </a:p>
        </p:txBody>
      </p:sp>
      <p:sp>
        <p:nvSpPr>
          <p:cNvPr id="1240" name="Google Shape;1240;p134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Best of Both Worlds (Possibly)</a:t>
            </a:r>
            <a:endParaRPr sz="5400" b="1"/>
          </a:p>
        </p:txBody>
      </p:sp>
      <p:sp>
        <p:nvSpPr>
          <p:cNvPr id="1241" name="Google Shape;1241;p134"/>
          <p:cNvSpPr txBox="1"/>
          <p:nvPr/>
        </p:nvSpPr>
        <p:spPr>
          <a:xfrm>
            <a:off x="3700100" y="19712375"/>
            <a:ext cx="50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https://arxiv.org/pdf/1706.03762.pdf</a:t>
            </a:r>
            <a:endParaRPr/>
          </a:p>
        </p:txBody>
      </p:sp>
      <p:pic>
        <p:nvPicPr>
          <p:cNvPr id="1242" name="Google Shape;124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7450" y="0"/>
            <a:ext cx="14427681" cy="2057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4625" y="19217075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07450" y="19184675"/>
            <a:ext cx="647700" cy="41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5" name="Google Shape;1245;p134"/>
          <p:cNvGrpSpPr/>
          <p:nvPr/>
        </p:nvGrpSpPr>
        <p:grpSpPr>
          <a:xfrm>
            <a:off x="5234082" y="7883648"/>
            <a:ext cx="9365026" cy="9085072"/>
            <a:chOff x="5707813" y="7936838"/>
            <a:chExt cx="8199113" cy="8141475"/>
          </a:xfrm>
        </p:grpSpPr>
        <p:pic>
          <p:nvPicPr>
            <p:cNvPr id="1246" name="Google Shape;1246;p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019063" y="8584538"/>
              <a:ext cx="2250300" cy="3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7" name="Google Shape;1247;p1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55513" y="8584538"/>
              <a:ext cx="2965797" cy="3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" name="Google Shape;1248;p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8863" y="7936838"/>
              <a:ext cx="419100" cy="41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1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57150" y="12712612"/>
              <a:ext cx="2562516" cy="3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0" name="Google Shape;1250;p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07813" y="9567288"/>
              <a:ext cx="647700" cy="41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1" name="Google Shape;1251;p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99963" y="9567288"/>
              <a:ext cx="419100" cy="41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1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381500" y="13074986"/>
              <a:ext cx="3525425" cy="2011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3" name="Google Shape;1253;p134"/>
          <p:cNvSpPr/>
          <p:nvPr/>
        </p:nvSpPr>
        <p:spPr>
          <a:xfrm>
            <a:off x="2702788" y="6653000"/>
            <a:ext cx="14427600" cy="121581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134"/>
          <p:cNvSpPr/>
          <p:nvPr/>
        </p:nvSpPr>
        <p:spPr>
          <a:xfrm>
            <a:off x="2702788" y="6653000"/>
            <a:ext cx="14427600" cy="12158100"/>
          </a:xfrm>
          <a:prstGeom prst="rect">
            <a:avLst/>
          </a:prstGeom>
          <a:solidFill>
            <a:srgbClr val="FFFFFF">
              <a:alpha val="7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35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Encoder-Decoder</a:t>
            </a:r>
            <a:endParaRPr sz="8400"/>
          </a:p>
        </p:txBody>
      </p:sp>
      <p:sp>
        <p:nvSpPr>
          <p:cNvPr id="1260" name="Google Shape;1260;p135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Best of Both Worlds (Possibly)</a:t>
            </a:r>
            <a:endParaRPr sz="5400" b="1"/>
          </a:p>
        </p:txBody>
      </p:sp>
      <p:sp>
        <p:nvSpPr>
          <p:cNvPr id="1261" name="Google Shape;1261;p135"/>
          <p:cNvSpPr txBox="1"/>
          <p:nvPr/>
        </p:nvSpPr>
        <p:spPr>
          <a:xfrm>
            <a:off x="3700100" y="19712375"/>
            <a:ext cx="50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https://arxiv.org/pdf/1706.03762.pdf</a:t>
            </a:r>
            <a:endParaRPr/>
          </a:p>
        </p:txBody>
      </p:sp>
      <p:pic>
        <p:nvPicPr>
          <p:cNvPr id="1262" name="Google Shape;126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7450" y="0"/>
            <a:ext cx="14427681" cy="2057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4625" y="19217075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07450" y="19184675"/>
            <a:ext cx="647700" cy="41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135"/>
          <p:cNvGrpSpPr/>
          <p:nvPr/>
        </p:nvGrpSpPr>
        <p:grpSpPr>
          <a:xfrm>
            <a:off x="5234082" y="7883648"/>
            <a:ext cx="9365026" cy="9085072"/>
            <a:chOff x="5707813" y="7936838"/>
            <a:chExt cx="8199113" cy="8141475"/>
          </a:xfrm>
        </p:grpSpPr>
        <p:pic>
          <p:nvPicPr>
            <p:cNvPr id="1266" name="Google Shape;1266;p1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019063" y="8584538"/>
              <a:ext cx="2250300" cy="3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1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55513" y="8584538"/>
              <a:ext cx="2965797" cy="3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8863" y="7936838"/>
              <a:ext cx="419100" cy="41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" name="Google Shape;1269;p1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57150" y="12712612"/>
              <a:ext cx="2562516" cy="3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07813" y="9567288"/>
              <a:ext cx="647700" cy="41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99963" y="9567288"/>
              <a:ext cx="419100" cy="41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1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381500" y="13074986"/>
              <a:ext cx="3525425" cy="2011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36"/>
          <p:cNvSpPr txBox="1">
            <a:spLocks noGrp="1"/>
          </p:cNvSpPr>
          <p:nvPr>
            <p:ph type="title"/>
          </p:nvPr>
        </p:nvSpPr>
        <p:spPr>
          <a:xfrm>
            <a:off x="2596896" y="302065"/>
            <a:ext cx="14639400" cy="3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7200"/>
              <a:buFont typeface="NVIDIA Sans"/>
              <a:buNone/>
            </a:pPr>
            <a:r>
              <a:rPr lang="en-US" sz="8400"/>
              <a:t>Encoder-Decoder</a:t>
            </a:r>
            <a:endParaRPr sz="8400"/>
          </a:p>
        </p:txBody>
      </p:sp>
      <p:sp>
        <p:nvSpPr>
          <p:cNvPr id="1278" name="Google Shape;1278;p136"/>
          <p:cNvSpPr txBox="1">
            <a:spLocks noGrp="1"/>
          </p:cNvSpPr>
          <p:nvPr>
            <p:ph type="body" idx="1"/>
          </p:nvPr>
        </p:nvSpPr>
        <p:spPr>
          <a:xfrm>
            <a:off x="2596900" y="6988200"/>
            <a:ext cx="17529900" cy="10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/>
              <a:t>Approach Overview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Bidirectional reasoning w/ encoder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Help decoder by supplying embedding as context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Generate response w/ context-primed decoder</a:t>
            </a:r>
            <a:endParaRPr sz="5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54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b="1"/>
              <a:t>Key Benefits</a:t>
            </a:r>
            <a:endParaRPr sz="5400" b="1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Leverages ease of training encoders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400"/>
              <a:buChar char="-"/>
            </a:pPr>
            <a:r>
              <a:rPr lang="en-US" sz="5400"/>
              <a:t>Grounds harder-to-train decoder with context</a:t>
            </a:r>
            <a:endParaRPr sz="5400"/>
          </a:p>
          <a:p>
            <a:pPr marL="457200" lvl="0" indent="-571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5400"/>
              <a:buChar char="-"/>
            </a:pPr>
            <a:r>
              <a:rPr lang="en-US" sz="5400"/>
              <a:t>Leverages decoder’s forecasting formulation</a:t>
            </a:r>
            <a:endParaRPr sz="5400"/>
          </a:p>
        </p:txBody>
      </p:sp>
      <p:sp>
        <p:nvSpPr>
          <p:cNvPr id="1279" name="Google Shape;1279;p136"/>
          <p:cNvSpPr txBox="1">
            <a:spLocks noGrp="1"/>
          </p:cNvSpPr>
          <p:nvPr>
            <p:ph type="body" idx="3"/>
          </p:nvPr>
        </p:nvSpPr>
        <p:spPr>
          <a:xfrm>
            <a:off x="2596896" y="3731768"/>
            <a:ext cx="14639400" cy="140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5400" b="1"/>
              <a:t>Best of Both Worlds (Possibly)</a:t>
            </a:r>
            <a:endParaRPr sz="5400" b="1"/>
          </a:p>
        </p:txBody>
      </p:sp>
      <p:sp>
        <p:nvSpPr>
          <p:cNvPr id="1280" name="Google Shape;1280;p136"/>
          <p:cNvSpPr txBox="1"/>
          <p:nvPr/>
        </p:nvSpPr>
        <p:spPr>
          <a:xfrm>
            <a:off x="3700100" y="19712375"/>
            <a:ext cx="50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https://arxiv.org/pdf/1706.03762.pdf</a:t>
            </a:r>
            <a:endParaRPr/>
          </a:p>
        </p:txBody>
      </p:sp>
      <p:pic>
        <p:nvPicPr>
          <p:cNvPr id="1281" name="Google Shape;128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4000" y="0"/>
            <a:ext cx="14427681" cy="2057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5012</Words>
  <Application>Microsoft Office PowerPoint</Application>
  <PresentationFormat>Custom</PresentationFormat>
  <Paragraphs>1342</Paragraphs>
  <Slides>197</Slides>
  <Notes>197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03" baseType="lpstr">
      <vt:lpstr>Arial</vt:lpstr>
      <vt:lpstr>NVIDIA Sans</vt:lpstr>
      <vt:lpstr>Roboto Mono</vt:lpstr>
      <vt:lpstr>NVIDIA Sans Medium</vt:lpstr>
      <vt:lpstr>NVIDIA Sans Light</vt:lpstr>
      <vt:lpstr>Title Only</vt:lpstr>
      <vt:lpstr>Rapid Application Development  using Large Language Models </vt:lpstr>
      <vt:lpstr>Large Language Models</vt:lpstr>
      <vt:lpstr>Sequence Modeling</vt:lpstr>
      <vt:lpstr>Course Objectives</vt:lpstr>
      <vt:lpstr>Prerequisites</vt:lpstr>
      <vt:lpstr>Core Tools</vt:lpstr>
      <vt:lpstr>Course Schedule</vt:lpstr>
      <vt:lpstr>PowerPoint Presentation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From Deep Learning to LLMs</vt:lpstr>
      <vt:lpstr>What Is Language?</vt:lpstr>
      <vt:lpstr>The Base Formulation</vt:lpstr>
      <vt:lpstr>PowerPoint Presentation</vt:lpstr>
      <vt:lpstr>HuggingFace</vt:lpstr>
      <vt:lpstr>HuggingFace</vt:lpstr>
      <vt:lpstr>HuggingFace</vt:lpstr>
      <vt:lpstr>Pulling In A Simple Model</vt:lpstr>
      <vt:lpstr>Pulling In A Simple Model</vt:lpstr>
      <vt:lpstr>Pulling In A Simple Model</vt:lpstr>
      <vt:lpstr>Pulling In A Simple Model</vt:lpstr>
      <vt:lpstr>Pulling In A Simple Model</vt:lpstr>
      <vt:lpstr>Running Your Simple Model</vt:lpstr>
      <vt:lpstr>Running Your Simple Model</vt:lpstr>
      <vt:lpstr>Pipeline Components</vt:lpstr>
      <vt:lpstr>Pipeline Components</vt:lpstr>
      <vt:lpstr>Pipeline Components</vt:lpstr>
      <vt:lpstr>Pipeline Components</vt:lpstr>
      <vt:lpstr>Pipeline Components</vt:lpstr>
      <vt:lpstr>Pipeline Components</vt:lpstr>
      <vt:lpstr>Pipeline Components</vt:lpstr>
      <vt:lpstr>HF Pipeline Options</vt:lpstr>
      <vt:lpstr>HF Pipeline Options</vt:lpstr>
      <vt:lpstr>PowerPoint Presentation</vt:lpstr>
      <vt:lpstr>Our Problem Space</vt:lpstr>
      <vt:lpstr>The Base Formulation</vt:lpstr>
      <vt:lpstr>Dealing With Classes</vt:lpstr>
      <vt:lpstr>Dealing With Classes</vt:lpstr>
      <vt:lpstr>Dealing With Classes</vt:lpstr>
      <vt:lpstr>Dealing With Classes</vt:lpstr>
      <vt:lpstr>Dealing With Classes</vt:lpstr>
      <vt:lpstr>Dealing With Ordered Classes</vt:lpstr>
      <vt:lpstr>Dealing With Ordered Classes</vt:lpstr>
      <vt:lpstr>Transformers for Sequence Reasonings</vt:lpstr>
      <vt:lpstr>Transformers for Sequence Reasonings</vt:lpstr>
      <vt:lpstr>Transformers for Sequence Reasonings</vt:lpstr>
      <vt:lpstr>Transformers for Sequence Reasonings</vt:lpstr>
      <vt:lpstr>Transformers for Sequence Reasonings</vt:lpstr>
      <vt:lpstr>Transformers for Sequence Reasonings</vt:lpstr>
      <vt:lpstr>Transformers for Sequence Reasonings</vt:lpstr>
      <vt:lpstr>Transformers Intuition</vt:lpstr>
      <vt:lpstr>Transformer Value Add</vt:lpstr>
      <vt:lpstr>“Encoder” Transformers In Practice</vt:lpstr>
      <vt:lpstr>BERT Model</vt:lpstr>
      <vt:lpstr>From Transformer to BERT</vt:lpstr>
      <vt:lpstr>From Transformer to BERT</vt:lpstr>
      <vt:lpstr>From Transformer to BERT</vt:lpstr>
      <vt:lpstr>From Transformer to BERT</vt:lpstr>
      <vt:lpstr>From Transformer to BERT</vt:lpstr>
      <vt:lpstr>BERT Constructed</vt:lpstr>
      <vt:lpstr>PowerPoint Presentation</vt:lpstr>
      <vt:lpstr>HF Pipeline Options</vt:lpstr>
      <vt:lpstr>Natural Encoder Tasks</vt:lpstr>
      <vt:lpstr>Natural Encoder Tasks</vt:lpstr>
      <vt:lpstr>Natural Encoder Tasks</vt:lpstr>
      <vt:lpstr>Natural Encoder Tasks</vt:lpstr>
      <vt:lpstr>Common Encoder Backbone</vt:lpstr>
      <vt:lpstr>Common Encoder Backbone</vt:lpstr>
      <vt:lpstr>Encoder Model Options</vt:lpstr>
      <vt:lpstr>Encoder Model Options</vt:lpstr>
      <vt:lpstr>Encoder Model Options</vt:lpstr>
      <vt:lpstr>BERT Benefits</vt:lpstr>
      <vt:lpstr>Multiple-Query Pipelines</vt:lpstr>
      <vt:lpstr>BERT Benefits</vt:lpstr>
      <vt:lpstr>Variable-Length Outputs</vt:lpstr>
      <vt:lpstr>BERT Benefits</vt:lpstr>
      <vt:lpstr>PowerPoint Presentation</vt:lpstr>
      <vt:lpstr>Course Schedule</vt:lpstr>
      <vt:lpstr>HF Pipeline Options</vt:lpstr>
      <vt:lpstr>Variable-Length Outputs</vt:lpstr>
      <vt:lpstr>Translation Tasks</vt:lpstr>
      <vt:lpstr>From Encoding to Decoding</vt:lpstr>
      <vt:lpstr>From Encoding to Decoding</vt:lpstr>
      <vt:lpstr>From Encoding to Decoding</vt:lpstr>
      <vt:lpstr>Decoder Training Parallelization</vt:lpstr>
      <vt:lpstr>Decoder Training Parallelization</vt:lpstr>
      <vt:lpstr>Context Limits</vt:lpstr>
      <vt:lpstr>Encoders vs Decoders</vt:lpstr>
      <vt:lpstr>Encoders vs Decoders</vt:lpstr>
      <vt:lpstr>Encoder-Decoder</vt:lpstr>
      <vt:lpstr>Encoder-Decoder</vt:lpstr>
      <vt:lpstr>Encoder-Decoder</vt:lpstr>
      <vt:lpstr>Single-Task Seq2Seq</vt:lpstr>
      <vt:lpstr>Progressing Towards Zero-Shot</vt:lpstr>
      <vt:lpstr>Question-Understanding Seq2Seq</vt:lpstr>
      <vt:lpstr>Instruction-Following Seq2Seq</vt:lpstr>
      <vt:lpstr>Encoder-Decoder Benefits</vt:lpstr>
      <vt:lpstr>Encoder-Decoder Benefits</vt:lpstr>
      <vt:lpstr>PowerPoint Presentation</vt:lpstr>
      <vt:lpstr>Transformer Benefits</vt:lpstr>
      <vt:lpstr>Transformer Benefits</vt:lpstr>
      <vt:lpstr>Tabular Encoders</vt:lpstr>
      <vt:lpstr>Modular Modalities</vt:lpstr>
      <vt:lpstr>Speech-Guided  Encoders</vt:lpstr>
      <vt:lpstr>Speech-Guided  Text Generation</vt:lpstr>
      <vt:lpstr>Image-Guided  Encoders</vt:lpstr>
      <vt:lpstr>Image-Guided  Text Generation</vt:lpstr>
      <vt:lpstr>Image Attention</vt:lpstr>
      <vt:lpstr>Encoders vs Decoders</vt:lpstr>
      <vt:lpstr>More Image-Guided  Text Generation</vt:lpstr>
      <vt:lpstr>Synergizing Encoders</vt:lpstr>
      <vt:lpstr>Multimodal Retrievers</vt:lpstr>
      <vt:lpstr>Image Generation?</vt:lpstr>
      <vt:lpstr>Image Generation?</vt:lpstr>
      <vt:lpstr>Image Generation?</vt:lpstr>
      <vt:lpstr>Image Generation?</vt:lpstr>
      <vt:lpstr>Core Transformer Benefits</vt:lpstr>
      <vt:lpstr>PowerPoint Presentation</vt:lpstr>
      <vt:lpstr>HF Pipeline Options</vt:lpstr>
      <vt:lpstr>Conversational Tasks</vt:lpstr>
      <vt:lpstr>Encoder-Decoder Benefits</vt:lpstr>
      <vt:lpstr>Decoder-Only Options</vt:lpstr>
      <vt:lpstr>GPT Series</vt:lpstr>
      <vt:lpstr>GPT Series</vt:lpstr>
      <vt:lpstr>ChatGPT</vt:lpstr>
      <vt:lpstr>GPT In Popular Culture</vt:lpstr>
      <vt:lpstr>GPT In Popular Culture</vt:lpstr>
      <vt:lpstr>Decoder Default Behavior</vt:lpstr>
      <vt:lpstr>Decoder Default Behavior</vt:lpstr>
      <vt:lpstr>Decoder Default Behavior</vt:lpstr>
      <vt:lpstr>Decoder Default Behavior</vt:lpstr>
      <vt:lpstr>Core Areas To Improve</vt:lpstr>
      <vt:lpstr>GPT Scaling Laws</vt:lpstr>
      <vt:lpstr>GPT Scaling Laws</vt:lpstr>
      <vt:lpstr>Off-The-Shelf Models</vt:lpstr>
      <vt:lpstr>Handling Large LLMs</vt:lpstr>
      <vt:lpstr>Quantized LLMs</vt:lpstr>
      <vt:lpstr>Server-Hosted LLMs</vt:lpstr>
      <vt:lpstr>Decoder Default Behavior</vt:lpstr>
      <vt:lpstr>Good Practices</vt:lpstr>
      <vt:lpstr>Chatting With Llama-2</vt:lpstr>
      <vt:lpstr>PowerPoint Presentation</vt:lpstr>
      <vt:lpstr>[Recall] Decoder Default Behavior</vt:lpstr>
      <vt:lpstr>[Recall] Decoder Default Behavior</vt:lpstr>
      <vt:lpstr>Core Areas To Improve</vt:lpstr>
      <vt:lpstr>Sampling Strategies</vt:lpstr>
      <vt:lpstr>Core Areas To Improve</vt:lpstr>
      <vt:lpstr>Stateful LLMs</vt:lpstr>
      <vt:lpstr>Stateful LLMs</vt:lpstr>
      <vt:lpstr>Context Injection</vt:lpstr>
      <vt:lpstr>Context Limits</vt:lpstr>
      <vt:lpstr>Context Injection</vt:lpstr>
      <vt:lpstr>Context Injection</vt:lpstr>
      <vt:lpstr>Context Injection</vt:lpstr>
      <vt:lpstr>Context Injection</vt:lpstr>
      <vt:lpstr>Stateful LLM Highlights</vt:lpstr>
      <vt:lpstr>LLM Workspace</vt:lpstr>
      <vt:lpstr>LLM Workspace</vt:lpstr>
      <vt:lpstr>LLM Workspace</vt:lpstr>
      <vt:lpstr>LLM Workspace</vt:lpstr>
      <vt:lpstr>LLM Workspace</vt:lpstr>
      <vt:lpstr>Retrieval-Augmented Generation</vt:lpstr>
      <vt:lpstr>Vector Databases</vt:lpstr>
      <vt:lpstr>LlamaIndex</vt:lpstr>
      <vt:lpstr>LlamaIndex</vt:lpstr>
      <vt:lpstr>LLM Workspace</vt:lpstr>
      <vt:lpstr>LLM Workspace</vt:lpstr>
      <vt:lpstr>Routing LLMs</vt:lpstr>
      <vt:lpstr>Routing LLMs</vt:lpstr>
      <vt:lpstr>LLM Workspace</vt:lpstr>
      <vt:lpstr>General Agent Event Loop</vt:lpstr>
      <vt:lpstr>General Agent Event Loop</vt:lpstr>
      <vt:lpstr>General Agent Event Loop</vt:lpstr>
      <vt:lpstr>LLM Workspace</vt:lpstr>
      <vt:lpstr>LangChain</vt:lpstr>
      <vt:lpstr>LangChain</vt:lpstr>
      <vt:lpstr>Good Practices</vt:lpstr>
      <vt:lpstr>PowerPoint Presentation</vt:lpstr>
      <vt:lpstr>Course Schedule</vt:lpstr>
      <vt:lpstr>LLM Workspace</vt:lpstr>
      <vt:lpstr>Conversation Flow</vt:lpstr>
      <vt:lpstr>Conversation Flow</vt:lpstr>
      <vt:lpstr>Conversation Flow</vt:lpstr>
      <vt:lpstr>Conversation Flow</vt:lpstr>
      <vt:lpstr>Implement Your Own Agent</vt:lpstr>
      <vt:lpstr>General Agent Event Loop</vt:lpstr>
      <vt:lpstr>Your Agent Event Loop</vt:lpstr>
      <vt:lpstr>Your Agent Contributions</vt:lpstr>
      <vt:lpstr>Implement Your Own Agent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 Application Development  using Large Language Models </dc:title>
  <cp:lastModifiedBy>Kevin Lee (Developer Programs)</cp:lastModifiedBy>
  <cp:revision>1</cp:revision>
  <dcterms:modified xsi:type="dcterms:W3CDTF">2024-03-20T09:11:35Z</dcterms:modified>
</cp:coreProperties>
</file>